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60" r:id="rId3"/>
    <p:sldId id="259" r:id="rId4"/>
    <p:sldId id="262" r:id="rId5"/>
    <p:sldId id="270" r:id="rId6"/>
    <p:sldId id="263" r:id="rId7"/>
    <p:sldId id="266" r:id="rId8"/>
    <p:sldId id="267" r:id="rId9"/>
    <p:sldId id="269" r:id="rId10"/>
  </p:sldIdLst>
  <p:sldSz cx="7561263" cy="10693400"/>
  <p:notesSz cx="7156450" cy="10288588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368">
          <p15:clr>
            <a:srgbClr val="A4A3A4"/>
          </p15:clr>
        </p15:guide>
        <p15:guide id="4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96DA5"/>
    <a:srgbClr val="E30FCA"/>
    <a:srgbClr val="000099"/>
    <a:srgbClr val="99CCFF"/>
    <a:srgbClr val="FF5050"/>
    <a:srgbClr val="FF9933"/>
    <a:srgbClr val="FF6600"/>
    <a:srgbClr val="33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>
        <p:scale>
          <a:sx n="74" d="100"/>
          <a:sy n="74" d="100"/>
        </p:scale>
        <p:origin x="-3192" y="-72"/>
      </p:cViewPr>
      <p:guideLst>
        <p:guide orient="horz" pos="2880"/>
        <p:guide orient="horz" pos="3368"/>
        <p:guide pos="2160"/>
        <p:guide pos="2382"/>
      </p:guideLst>
    </p:cSldViewPr>
  </p:slideViewPr>
  <p:outlineViewPr>
    <p:cViewPr>
      <p:scale>
        <a:sx n="33" d="100"/>
        <a:sy n="33" d="100"/>
      </p:scale>
      <p:origin x="0" y="60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271743161703626E-2"/>
          <c:y val="8.6706754805021657E-2"/>
          <c:w val="0.92774378911346567"/>
          <c:h val="0.729120931007665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number of women aged 50-69</c:v>
                </c:pt>
              </c:strCache>
            </c:strRef>
          </c:tx>
          <c:spPr>
            <a:solidFill>
              <a:srgbClr val="1FA418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3990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AF9-4D60-80C9-FD6C385AE84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1278854141434049E-2"/>
                  <c:y val="-4.232890789912231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939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AF9-4D60-80C9-FD6C385AE8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gapDepth val="52"/>
        <c:shape val="cylinder"/>
        <c:axId val="31020160"/>
        <c:axId val="31021696"/>
        <c:axId val="0"/>
      </c:bar3DChart>
      <c:catAx>
        <c:axId val="3102016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31021696"/>
        <c:crosses val="autoZero"/>
        <c:auto val="1"/>
        <c:lblAlgn val="ctr"/>
        <c:lblOffset val="100"/>
        <c:noMultiLvlLbl val="0"/>
      </c:catAx>
      <c:valAx>
        <c:axId val="31021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02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100"/>
      <c:rAngAx val="1"/>
    </c:view3D>
    <c:floor>
      <c:thickness val="0"/>
      <c:spPr>
        <a:noFill/>
        <a:ln w="9525"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3789513525416587E-2"/>
          <c:y val="4.0850771159721973E-2"/>
          <c:w val="0.92774378911346567"/>
          <c:h val="0.845524595551984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выявлено раков молочной железы</c:v>
                </c:pt>
              </c:strCache>
            </c:strRef>
          </c:tx>
          <c:spPr>
            <a:solidFill>
              <a:srgbClr val="1FA418"/>
            </a:solidFill>
            <a:ln>
              <a:noFill/>
            </a:ln>
            <a:effectLst/>
            <a:sp3d/>
          </c:spPr>
          <c:invertIfNegative val="0"/>
          <c:cat>
            <c:numRef>
              <c:f>Лист1!$A$2</c:f>
              <c:numCache>
                <c:formatCode>General</c:formatCode>
                <c:ptCount val="1"/>
                <c:pt idx="0">
                  <c:v>2020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128-44F1-978E-1947B7ADA26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из них 3 и 4 стадия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cat>
            <c:numRef>
              <c:f>Лист1!$A$2</c:f>
              <c:numCache>
                <c:formatCode>General</c:formatCode>
                <c:ptCount val="1"/>
                <c:pt idx="0">
                  <c:v>2020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128-44F1-978E-1947B7ADA2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gapDepth val="146"/>
        <c:shape val="cylinder"/>
        <c:axId val="31203712"/>
        <c:axId val="31205248"/>
        <c:axId val="0"/>
      </c:bar3DChart>
      <c:catAx>
        <c:axId val="3120371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31205248"/>
        <c:crosses val="autoZero"/>
        <c:auto val="1"/>
        <c:lblAlgn val="ctr"/>
        <c:lblOffset val="100"/>
        <c:noMultiLvlLbl val="0"/>
      </c:catAx>
      <c:valAx>
        <c:axId val="31205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2037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0.271</cdr:x>
      <cdr:y>0.00412</cdr:y>
    </cdr:from>
    <cdr:to>
      <cdr:x>0.48875</cdr:x>
      <cdr:y>0.14208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ABEB0D6A-FD78-486A-8F46-5EC6D71C2BB7}"/>
            </a:ext>
          </a:extLst>
        </cdr:cNvPr>
        <cdr:cNvSpPr txBox="1"/>
      </cdr:nvSpPr>
      <cdr:spPr>
        <a:xfrm xmlns:a="http://schemas.openxmlformats.org/drawingml/2006/main">
          <a:off x="1584176" y="14825"/>
          <a:ext cx="1272881" cy="49671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</a:pPr>
          <a:r>
            <a:rPr lang="ru-RU" sz="2800" b="1" dirty="0" smtClean="0"/>
            <a:t>3973</a:t>
          </a:r>
          <a:endParaRPr lang="ru-RU" sz="2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0.59132</cdr:x>
      <cdr:y>0.31034</cdr:y>
    </cdr:from>
    <cdr:to>
      <cdr:x>0.6889</cdr:x>
      <cdr:y>0.42851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1152DF77-E5D5-42EE-BFC9-391518A5B788}"/>
            </a:ext>
          </a:extLst>
        </cdr:cNvPr>
        <cdr:cNvSpPr txBox="1"/>
      </cdr:nvSpPr>
      <cdr:spPr>
        <a:xfrm xmlns:a="http://schemas.openxmlformats.org/drawingml/2006/main">
          <a:off x="3054636" y="1296144"/>
          <a:ext cx="504077" cy="4935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/>
            <a:t>6</a:t>
          </a:r>
        </a:p>
      </cdr:txBody>
    </cdr:sp>
  </cdr:relSizeAnchor>
  <cdr:relSizeAnchor xmlns:cdr="http://schemas.openxmlformats.org/drawingml/2006/chartDrawing">
    <cdr:from>
      <cdr:x>0.25091</cdr:x>
      <cdr:y>0.2069</cdr:y>
    </cdr:from>
    <cdr:to>
      <cdr:x>0.5297</cdr:x>
      <cdr:y>0.39655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296147" y="864110"/>
          <a:ext cx="1440168" cy="79207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500" b="1" dirty="0" smtClean="0">
              <a:latin typeface="Times New Roman" pitchFamily="18" charset="0"/>
              <a:cs typeface="Times New Roman" pitchFamily="18" charset="0"/>
            </a:rPr>
            <a:t>Total cases of breast cancer detected</a:t>
          </a:r>
          <a:endParaRPr lang="ru-RU" sz="15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0.51576</cdr:x>
      <cdr:y>0.51483</cdr:y>
    </cdr:from>
    <cdr:to>
      <cdr:x>0.73879</cdr:x>
      <cdr:y>0.65517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664304" y="2150169"/>
          <a:ext cx="1152125" cy="58613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500" b="1" dirty="0" smtClean="0">
              <a:latin typeface="Times New Roman" pitchFamily="18" charset="0"/>
              <a:cs typeface="Times New Roman" pitchFamily="18" charset="0"/>
            </a:rPr>
            <a:t>Of them in</a:t>
          </a:r>
        </a:p>
        <a:p xmlns:a="http://schemas.openxmlformats.org/drawingml/2006/main">
          <a:pPr algn="ctr"/>
          <a:r>
            <a:rPr lang="en-US" sz="1500" b="1" dirty="0" smtClean="0">
              <a:latin typeface="Times New Roman" pitchFamily="18" charset="0"/>
              <a:cs typeface="Times New Roman" pitchFamily="18" charset="0"/>
            </a:rPr>
            <a:t> 3-4 stages</a:t>
          </a:r>
          <a:endParaRPr lang="ru-RU" sz="15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01128" cy="514430"/>
          </a:xfrm>
          <a:prstGeom prst="rect">
            <a:avLst/>
          </a:prstGeom>
        </p:spPr>
        <p:txBody>
          <a:bodyPr vert="horz" lIns="95991" tIns="47996" rIns="95991" bIns="47996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53666" y="0"/>
            <a:ext cx="3101128" cy="514430"/>
          </a:xfrm>
          <a:prstGeom prst="rect">
            <a:avLst/>
          </a:prstGeom>
        </p:spPr>
        <p:txBody>
          <a:bodyPr vert="horz" lIns="95991" tIns="47996" rIns="95991" bIns="47996" rtlCol="0"/>
          <a:lstStyle>
            <a:lvl1pPr algn="r">
              <a:defRPr sz="1300"/>
            </a:lvl1pPr>
          </a:lstStyle>
          <a:p>
            <a:fld id="{0AE3F87C-35EC-4B53-BA6B-1E86D5E00BD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771525"/>
            <a:ext cx="2727325" cy="3859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91" tIns="47996" rIns="95991" bIns="4799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5646" y="4887080"/>
            <a:ext cx="5725160" cy="4629864"/>
          </a:xfrm>
          <a:prstGeom prst="rect">
            <a:avLst/>
          </a:prstGeom>
        </p:spPr>
        <p:txBody>
          <a:bodyPr vert="horz" lIns="95991" tIns="47996" rIns="95991" bIns="4799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72372"/>
            <a:ext cx="3101128" cy="514430"/>
          </a:xfrm>
          <a:prstGeom prst="rect">
            <a:avLst/>
          </a:prstGeom>
        </p:spPr>
        <p:txBody>
          <a:bodyPr vert="horz" lIns="95991" tIns="47996" rIns="95991" bIns="47996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53666" y="9772372"/>
            <a:ext cx="3101128" cy="514430"/>
          </a:xfrm>
          <a:prstGeom prst="rect">
            <a:avLst/>
          </a:prstGeom>
        </p:spPr>
        <p:txBody>
          <a:bodyPr vert="horz" lIns="95991" tIns="47996" rIns="95991" bIns="47996" rtlCol="0" anchor="b"/>
          <a:lstStyle>
            <a:lvl1pPr algn="r">
              <a:defRPr sz="1300"/>
            </a:lvl1pPr>
          </a:lstStyle>
          <a:p>
            <a:fld id="{1167BA56-59BF-418A-9A9D-7CD0AD2F3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07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7561263" cy="106934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737456" y="8759566"/>
            <a:ext cx="6105021" cy="83765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18601" y="1585752"/>
            <a:ext cx="5936992" cy="753378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19137" y="1574308"/>
            <a:ext cx="5936992" cy="7533784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636325" y="1094708"/>
            <a:ext cx="469545" cy="885395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88140" y="1376603"/>
            <a:ext cx="883988" cy="46879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240" y="2798770"/>
            <a:ext cx="4732792" cy="2850466"/>
          </a:xfrm>
        </p:spPr>
        <p:txBody>
          <a:bodyPr anchor="b">
            <a:normAutofit/>
          </a:bodyPr>
          <a:lstStyle>
            <a:lvl1pPr>
              <a:defRPr sz="55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240" y="5826363"/>
            <a:ext cx="4723456" cy="23763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98738" y="8353877"/>
            <a:ext cx="1003721" cy="569324"/>
          </a:xfrm>
        </p:spPr>
        <p:txBody>
          <a:bodyPr/>
          <a:lstStyle/>
          <a:p>
            <a:fld id="{9AE3F4B4-1FDB-46F0-81CC-3F579411A524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0828" y="8353877"/>
            <a:ext cx="4163363" cy="569324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38360" y="8353877"/>
            <a:ext cx="458127" cy="569324"/>
          </a:xfrm>
        </p:spPr>
        <p:txBody>
          <a:bodyPr/>
          <a:lstStyle>
            <a:lvl1pPr algn="ctr">
              <a:defRPr/>
            </a:lvl1pPr>
          </a:lstStyle>
          <a:p>
            <a:fld id="{D6CC6A82-0609-4D5E-BFE6-81D483BBD4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F4B4-1FDB-46F0-81CC-3F579411A524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6A82-0609-4D5E-BFE6-81D483BBD4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81917" y="1443392"/>
            <a:ext cx="1183198" cy="7428172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3512" y="1725028"/>
            <a:ext cx="4282383" cy="68649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F4B4-1FDB-46F0-81CC-3F579411A524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6A82-0609-4D5E-BFE6-81D483BBD4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F4B4-1FDB-46F0-81CC-3F579411A524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6A82-0609-4D5E-BFE6-81D483BBD4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68" y="3491852"/>
            <a:ext cx="5171530" cy="2123828"/>
          </a:xfrm>
        </p:spPr>
        <p:txBody>
          <a:bodyPr anchor="b"/>
          <a:lstStyle>
            <a:lvl1pPr algn="ctr">
              <a:defRPr sz="46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4202" y="5808763"/>
            <a:ext cx="5152861" cy="2041868"/>
          </a:xfrm>
        </p:spPr>
        <p:txBody>
          <a:bodyPr anchor="t"/>
          <a:lstStyle>
            <a:lvl1pPr marL="0" indent="0" algn="ctr">
              <a:buNone/>
              <a:defRPr sz="2300">
                <a:solidFill>
                  <a:schemeClr val="tx2"/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F4B4-1FDB-46F0-81CC-3F579411A524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6A82-0609-4D5E-BFE6-81D483BBD4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F4B4-1FDB-46F0-81CC-3F579411A524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6A82-0609-4D5E-BFE6-81D483BBD4F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73699" y="3307824"/>
            <a:ext cx="2646442" cy="5617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856244" y="3304559"/>
            <a:ext cx="2646442" cy="56214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8218" y="3309235"/>
            <a:ext cx="2430719" cy="1278917"/>
          </a:xfrm>
        </p:spPr>
        <p:txBody>
          <a:bodyPr anchor="b">
            <a:normAutofit/>
          </a:bodyPr>
          <a:lstStyle>
            <a:lvl1pPr marL="0" indent="0" algn="ctr">
              <a:buNone/>
              <a:defRPr sz="2300" b="1">
                <a:solidFill>
                  <a:schemeClr val="tx2"/>
                </a:solidFill>
              </a:defRPr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60680" y="3309233"/>
            <a:ext cx="2434727" cy="1283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300" b="1">
                <a:solidFill>
                  <a:schemeClr val="tx2"/>
                </a:solidFill>
              </a:defRPr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F4B4-1FDB-46F0-81CC-3F579411A524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6A82-0609-4D5E-BFE6-81D483BBD4F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073699" y="4591033"/>
            <a:ext cx="2669126" cy="43343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841120" y="4591727"/>
            <a:ext cx="2669126" cy="43343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F4B4-1FDB-46F0-81CC-3F579411A524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6A82-0609-4D5E-BFE6-81D483BBD4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F4B4-1FDB-46F0-81CC-3F579411A524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6A82-0609-4D5E-BFE6-81D483BBD4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7561263" cy="106934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522754" y="9446052"/>
            <a:ext cx="6385068" cy="83765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3695354" y="943606"/>
            <a:ext cx="3133113" cy="892254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3697457" y="941019"/>
            <a:ext cx="3133113" cy="89225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619524" y="899486"/>
            <a:ext cx="3133113" cy="892254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620023" y="898246"/>
            <a:ext cx="3133113" cy="89225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960692" y="458349"/>
            <a:ext cx="469545" cy="885395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4985106" y="727082"/>
            <a:ext cx="883988" cy="46879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917023" y="3149771"/>
            <a:ext cx="2534335" cy="2343624"/>
          </a:xfrm>
        </p:spPr>
        <p:txBody>
          <a:bodyPr anchor="b">
            <a:normAutofit/>
          </a:bodyPr>
          <a:lstStyle>
            <a:lvl1pPr algn="ctr">
              <a:defRPr sz="27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014061" y="1794698"/>
            <a:ext cx="2497922" cy="7212337"/>
          </a:xfrm>
        </p:spPr>
        <p:txBody>
          <a:bodyPr anchor="ctr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6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949396" y="5650363"/>
            <a:ext cx="2521158" cy="327506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5244012" y="9177291"/>
            <a:ext cx="1003721" cy="569324"/>
          </a:xfrm>
        </p:spPr>
        <p:txBody>
          <a:bodyPr/>
          <a:lstStyle/>
          <a:p>
            <a:fld id="{9AE3F4B4-1FDB-46F0-81CC-3F579411A524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756255" y="9089331"/>
            <a:ext cx="2912878" cy="569324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6249217" y="9194893"/>
            <a:ext cx="458127" cy="569324"/>
          </a:xfrm>
        </p:spPr>
        <p:txBody>
          <a:bodyPr/>
          <a:lstStyle/>
          <a:p>
            <a:fld id="{D6CC6A82-0609-4D5E-BFE6-81D483BBD4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7561263" cy="106934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522754" y="9446052"/>
            <a:ext cx="6385068" cy="83765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619524" y="899486"/>
            <a:ext cx="3133113" cy="892254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616096" y="897773"/>
            <a:ext cx="3133113" cy="89225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3695354" y="943606"/>
            <a:ext cx="3133113" cy="892254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3691960" y="941668"/>
            <a:ext cx="3133113" cy="89225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960692" y="458349"/>
            <a:ext cx="469545" cy="885395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4985106" y="727082"/>
            <a:ext cx="883988" cy="46879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914913" y="3150989"/>
            <a:ext cx="2533023" cy="2338290"/>
          </a:xfrm>
        </p:spPr>
        <p:txBody>
          <a:bodyPr anchor="b">
            <a:normAutofit/>
          </a:bodyPr>
          <a:lstStyle>
            <a:lvl1pPr algn="ctr">
              <a:defRPr sz="27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050714" y="1882451"/>
            <a:ext cx="2409502" cy="7078120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952719" y="5646115"/>
            <a:ext cx="2517901" cy="3279309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5247516" y="9182069"/>
            <a:ext cx="1003721" cy="569324"/>
          </a:xfrm>
        </p:spPr>
        <p:txBody>
          <a:bodyPr/>
          <a:lstStyle/>
          <a:p>
            <a:fld id="{9AE3F4B4-1FDB-46F0-81CC-3F579411A524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756266" y="9092100"/>
            <a:ext cx="2744549" cy="569324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6253166" y="9199672"/>
            <a:ext cx="458127" cy="569324"/>
          </a:xfrm>
        </p:spPr>
        <p:txBody>
          <a:bodyPr/>
          <a:lstStyle/>
          <a:p>
            <a:fld id="{D6CC6A82-0609-4D5E-BFE6-81D483BBD4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7561263" cy="106934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519838" y="9463659"/>
            <a:ext cx="6549945" cy="83765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4901" y="897057"/>
            <a:ext cx="6364063" cy="8911167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4901" y="898245"/>
            <a:ext cx="6364063" cy="8911167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449625" y="425820"/>
            <a:ext cx="469545" cy="885395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6502843" y="672509"/>
            <a:ext cx="883988" cy="46879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5485" y="1274824"/>
            <a:ext cx="5759629" cy="1874985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9802" y="3304471"/>
            <a:ext cx="5123868" cy="5619278"/>
          </a:xfrm>
          <a:prstGeom prst="rect">
            <a:avLst/>
          </a:prstGeom>
        </p:spPr>
        <p:txBody>
          <a:bodyPr vert="horz" lIns="104306" tIns="52153" rIns="104306" bIns="52153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37362" y="9057976"/>
            <a:ext cx="1003721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AE3F4B4-1FDB-46F0-81CC-3F579411A524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6128" y="9057976"/>
            <a:ext cx="4581236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6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42566" y="9057976"/>
            <a:ext cx="458127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6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6CC6A82-0609-4D5E-BFE6-81D483BBD4F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2917" indent="-312917" algn="l" defTabSz="1043056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730139" indent="-312917" algn="l" defTabSz="1043056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indent="-260764" algn="l" defTabSz="1043056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460279" indent="-260764" algn="l" defTabSz="1043056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877501" indent="-260764" algn="l" defTabSz="1043056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4723" indent="-260764" algn="l" defTabSz="1043056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1946" indent="-260764" algn="l" defTabSz="1043056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29168" indent="-260764" algn="l" defTabSz="1043056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46391" indent="-260764" algn="l" defTabSz="1043056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4887" y="4841444"/>
            <a:ext cx="210714" cy="428490"/>
          </a:xfrm>
          <a:prstGeom prst="rect">
            <a:avLst/>
          </a:prstGeom>
          <a:noFill/>
        </p:spPr>
        <p:txBody>
          <a:bodyPr wrap="none" lIns="104306" tIns="52153" rIns="104306" bIns="52153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E25B506-9D22-4AFE-A7DE-DE4A5CE2C6C2}"/>
              </a:ext>
            </a:extLst>
          </p:cNvPr>
          <p:cNvSpPr/>
          <p:nvPr/>
        </p:nvSpPr>
        <p:spPr>
          <a:xfrm>
            <a:off x="366767" y="1709350"/>
            <a:ext cx="6827725" cy="3029267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indent="512836" algn="ctr">
              <a:lnSpc>
                <a:spcPct val="107000"/>
              </a:lnSpc>
            </a:pPr>
            <a:r>
              <a:rPr lang="en-GB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Humanitarian project
Health care facility 
Stolbtsy Central District Hospital
</a:t>
            </a:r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45116C4-4357-4103-AA42-A3C3157C7E0D}"/>
              </a:ext>
            </a:extLst>
          </p:cNvPr>
          <p:cNvSpPr/>
          <p:nvPr/>
        </p:nvSpPr>
        <p:spPr>
          <a:xfrm>
            <a:off x="1284323" y="3822579"/>
            <a:ext cx="4696749" cy="813211"/>
          </a:xfrm>
          <a:prstGeom prst="rect">
            <a:avLst/>
          </a:prstGeom>
        </p:spPr>
        <p:txBody>
          <a:bodyPr wrap="none" lIns="104306" tIns="52153" rIns="104306" bIns="52153">
            <a:spAutoFit/>
          </a:bodyPr>
          <a:lstStyle/>
          <a:p>
            <a:pPr indent="512836" algn="ctr"/>
            <a:r>
              <a:rPr lang="ru-RU" sz="4600" b="1" dirty="0">
                <a:solidFill>
                  <a:srgbClr val="E30F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en-GB" sz="4600" b="1" dirty="0">
                <a:solidFill>
                  <a:srgbClr val="E30F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Active search</a:t>
            </a:r>
            <a:r>
              <a:rPr lang="ru-RU" sz="4600" b="1" dirty="0">
                <a:solidFill>
                  <a:srgbClr val="E30F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49ADB66-FAFF-43B4-A75F-F97AD6884D8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6" y="4635790"/>
            <a:ext cx="5934448" cy="407878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866" y="9163124"/>
            <a:ext cx="1399976" cy="139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74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F0AD039-B6EC-4B3C-B093-5D1E00AB32F0}"/>
              </a:ext>
            </a:extLst>
          </p:cNvPr>
          <p:cNvSpPr/>
          <p:nvPr/>
        </p:nvSpPr>
        <p:spPr>
          <a:xfrm>
            <a:off x="900311" y="883605"/>
            <a:ext cx="5760640" cy="5414470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indent="19920">
              <a:buFont typeface="Wingdings" panose="05000000000000000000" pitchFamily="2" charset="2"/>
              <a:buChar char="q"/>
            </a:pPr>
            <a:r>
              <a:rPr lang="en-GB" sz="3200" b="1" dirty="0">
                <a:solidFill>
                  <a:srgbClr val="E30F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 summary:</a:t>
            </a:r>
          </a:p>
          <a:p>
            <a:r>
              <a:rPr lang="en-GB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Activity of the</a:t>
            </a: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GB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Stolbtsy 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Hospital</a:t>
            </a: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GB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</a:t>
            </a: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prevention and early detection of breast cancer among the female population of the Stolbtsy district, reducing mortality in this category.</a:t>
            </a:r>
            <a:endParaRPr lang="ru-RU" sz="31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just">
              <a:buFont typeface="Wingdings" panose="05000000000000000000" pitchFamily="2" charset="2"/>
              <a:buChar char="q"/>
            </a:pPr>
            <a:r>
              <a:rPr lang="en-GB" sz="3200" b="1" dirty="0">
                <a:solidFill>
                  <a:srgbClr val="E30F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Project purpose:</a:t>
            </a:r>
          </a:p>
          <a:p>
            <a:pPr algn="just"/>
            <a:r>
              <a:rPr lang="en-GB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Breast cancer screening among the female population of the Stolbtsy district.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19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519ED69-5BB5-44C7-9B59-E903DAA388DF}"/>
              </a:ext>
            </a:extLst>
          </p:cNvPr>
          <p:cNvSpPr/>
          <p:nvPr/>
        </p:nvSpPr>
        <p:spPr>
          <a:xfrm>
            <a:off x="612279" y="1170236"/>
            <a:ext cx="6264696" cy="5029750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marL="39839" indent="-39839" algn="just">
              <a:buFont typeface="Wingdings" panose="05000000000000000000" pitchFamily="2" charset="2"/>
              <a:buChar char="q"/>
            </a:pPr>
            <a:r>
              <a:rPr lang="en-GB" sz="3200" b="1" dirty="0">
                <a:solidFill>
                  <a:srgbClr val="E30F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Project implementation period: 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839" indent="-39839" algn="just">
              <a:buFont typeface="Wingdings" panose="05000000000000000000" pitchFamily="2" charset="2"/>
              <a:buChar char="q"/>
            </a:pPr>
            <a:r>
              <a:rPr lang="en-GB" sz="3200" b="1" dirty="0">
                <a:solidFill>
                  <a:srgbClr val="E30F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Project budget and the amount of funding is:</a:t>
            </a:r>
          </a:p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U.S. 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dollars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algn="just">
              <a:buFont typeface="Wingdings" panose="05000000000000000000" pitchFamily="2" charset="2"/>
              <a:buChar char="q"/>
            </a:pPr>
            <a:r>
              <a:rPr lang="en-GB" sz="3200" b="1" dirty="0" smtClean="0">
                <a:solidFill>
                  <a:srgbClr val="E30F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Multiple </a:t>
            </a:r>
            <a:r>
              <a:rPr lang="en-GB" sz="3200" b="1" dirty="0">
                <a:solidFill>
                  <a:srgbClr val="E30F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foreign donations receipts:</a:t>
            </a:r>
          </a:p>
          <a:p>
            <a:pPr algn="just"/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 to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stage 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cash flow during the calendar year.
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00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DF96C3B-5302-4D6E-AD01-37444D4089AA}"/>
              </a:ext>
            </a:extLst>
          </p:cNvPr>
          <p:cNvSpPr txBox="1"/>
          <p:nvPr/>
        </p:nvSpPr>
        <p:spPr>
          <a:xfrm>
            <a:off x="2628503" y="3018815"/>
            <a:ext cx="2039728" cy="646331"/>
          </a:xfrm>
          <a:prstGeom prst="rect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 a project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95A9E45-6618-4EB3-ABF8-8727870B0B5B}"/>
              </a:ext>
            </a:extLst>
          </p:cNvPr>
          <p:cNvSpPr txBox="1"/>
          <p:nvPr/>
        </p:nvSpPr>
        <p:spPr>
          <a:xfrm>
            <a:off x="768268" y="4075091"/>
            <a:ext cx="6020669" cy="369332"/>
          </a:xfrm>
          <a:prstGeom prst="rect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 for commercial offers for medical equipment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F623A43-2E8E-4051-8165-CFC866464DD9}"/>
              </a:ext>
            </a:extLst>
          </p:cNvPr>
          <p:cNvSpPr txBox="1"/>
          <p:nvPr/>
        </p:nvSpPr>
        <p:spPr>
          <a:xfrm>
            <a:off x="1773863" y="4985229"/>
            <a:ext cx="3912949" cy="369332"/>
          </a:xfrm>
          <a:prstGeom prst="rect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of medical staff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4B45A6C-FFA4-4EBD-A531-4EBFA408ABCA}"/>
              </a:ext>
            </a:extLst>
          </p:cNvPr>
          <p:cNvSpPr txBox="1"/>
          <p:nvPr/>
        </p:nvSpPr>
        <p:spPr>
          <a:xfrm>
            <a:off x="1763900" y="5907638"/>
            <a:ext cx="3912949" cy="369332"/>
          </a:xfrm>
          <a:prstGeom prst="rect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of medical equipment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802F009-FB24-4B29-83C2-5D49767494BE}"/>
              </a:ext>
            </a:extLst>
          </p:cNvPr>
          <p:cNvSpPr txBox="1"/>
          <p:nvPr/>
        </p:nvSpPr>
        <p:spPr>
          <a:xfrm>
            <a:off x="788115" y="6675422"/>
            <a:ext cx="6020669" cy="646331"/>
          </a:xfrm>
          <a:prstGeom prst="rect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Conducting informational and educational work with the population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BDC801D-22FB-4EC9-8504-E4FA171E9B6E}"/>
              </a:ext>
            </a:extLst>
          </p:cNvPr>
          <p:cNvSpPr txBox="1"/>
          <p:nvPr/>
        </p:nvSpPr>
        <p:spPr>
          <a:xfrm>
            <a:off x="658218" y="7719320"/>
            <a:ext cx="6312058" cy="369332"/>
          </a:xfrm>
          <a:prstGeom prst="rect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diagnosis of</a:t>
            </a:r>
            <a:r>
              <a:rPr lang="en-GB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cancer screening among </a:t>
            </a:r>
            <a:r>
              <a:rPr lang="en-GB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females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4F13043-3542-4A8F-88DD-36D0F01DD470}"/>
              </a:ext>
            </a:extLst>
          </p:cNvPr>
          <p:cNvSpPr txBox="1"/>
          <p:nvPr/>
        </p:nvSpPr>
        <p:spPr>
          <a:xfrm>
            <a:off x="1332359" y="8488992"/>
            <a:ext cx="5260143" cy="923330"/>
          </a:xfrm>
          <a:prstGeom prst="rect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Referral of patients with identified pathology for further </a:t>
            </a:r>
            <a:r>
              <a:rPr lang="en-GB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 on National cancer centre of  B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elarus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2F490C-5D89-48ED-B41F-1F0D0976DCD5}"/>
              </a:ext>
            </a:extLst>
          </p:cNvPr>
          <p:cNvSpPr txBox="1"/>
          <p:nvPr/>
        </p:nvSpPr>
        <p:spPr>
          <a:xfrm>
            <a:off x="618610" y="1036758"/>
            <a:ext cx="6312058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4400" b="1" dirty="0">
                <a:solidFill>
                  <a:srgbClr val="E30F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Project</a:t>
            </a:r>
          </a:p>
          <a:p>
            <a:pPr algn="ctr">
              <a:lnSpc>
                <a:spcPct val="90000"/>
              </a:lnSpc>
            </a:pPr>
            <a:r>
              <a:rPr lang="en-GB" sz="4400" b="1" dirty="0">
                <a:solidFill>
                  <a:srgbClr val="E30F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Implementation</a:t>
            </a:r>
          </a:p>
          <a:p>
            <a:pPr algn="ctr">
              <a:lnSpc>
                <a:spcPct val="90000"/>
              </a:lnSpc>
            </a:pPr>
            <a:r>
              <a:rPr lang="en-GB" sz="4400" b="1" dirty="0">
                <a:solidFill>
                  <a:srgbClr val="E30F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Plan</a:t>
            </a:r>
            <a:endParaRPr lang="ru-RU" sz="4400" b="1" dirty="0">
              <a:solidFill>
                <a:srgbClr val="E30FC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2" name="Стрелка: вниз 1">
            <a:extLst>
              <a:ext uri="{FF2B5EF4-FFF2-40B4-BE49-F238E27FC236}">
                <a16:creationId xmlns="" xmlns:a16="http://schemas.microsoft.com/office/drawing/2014/main" id="{66898EAA-CD79-4B94-9EE1-AC8EB0A12B43}"/>
              </a:ext>
            </a:extLst>
          </p:cNvPr>
          <p:cNvSpPr/>
          <p:nvPr/>
        </p:nvSpPr>
        <p:spPr>
          <a:xfrm>
            <a:off x="3492595" y="3682931"/>
            <a:ext cx="288032" cy="374375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4" name="Стрелка: вниз 13">
            <a:extLst>
              <a:ext uri="{FF2B5EF4-FFF2-40B4-BE49-F238E27FC236}">
                <a16:creationId xmlns="" xmlns:a16="http://schemas.microsoft.com/office/drawing/2014/main" id="{4472E66E-D6C1-424C-8880-29BF598EB651}"/>
              </a:ext>
            </a:extLst>
          </p:cNvPr>
          <p:cNvSpPr/>
          <p:nvPr/>
        </p:nvSpPr>
        <p:spPr>
          <a:xfrm>
            <a:off x="3504351" y="8115958"/>
            <a:ext cx="288032" cy="373034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5" name="Стрелка: вниз 14">
            <a:extLst>
              <a:ext uri="{FF2B5EF4-FFF2-40B4-BE49-F238E27FC236}">
                <a16:creationId xmlns="" xmlns:a16="http://schemas.microsoft.com/office/drawing/2014/main" id="{46689C84-CA27-48C5-9CF1-65D7F0A1F1D5}"/>
              </a:ext>
            </a:extLst>
          </p:cNvPr>
          <p:cNvSpPr/>
          <p:nvPr/>
        </p:nvSpPr>
        <p:spPr>
          <a:xfrm>
            <a:off x="3504351" y="4489928"/>
            <a:ext cx="288032" cy="374375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6" name="Стрелка: вниз 15">
            <a:extLst>
              <a:ext uri="{FF2B5EF4-FFF2-40B4-BE49-F238E27FC236}">
                <a16:creationId xmlns="" xmlns:a16="http://schemas.microsoft.com/office/drawing/2014/main" id="{32236734-4704-4EC1-887F-F0B3BC783239}"/>
              </a:ext>
            </a:extLst>
          </p:cNvPr>
          <p:cNvSpPr/>
          <p:nvPr/>
        </p:nvSpPr>
        <p:spPr>
          <a:xfrm>
            <a:off x="3486607" y="5451936"/>
            <a:ext cx="288032" cy="374375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7" name="Стрелка: вниз 16">
            <a:extLst>
              <a:ext uri="{FF2B5EF4-FFF2-40B4-BE49-F238E27FC236}">
                <a16:creationId xmlns="" xmlns:a16="http://schemas.microsoft.com/office/drawing/2014/main" id="{6D6B7F29-70E8-46C2-98B7-E4429639C904}"/>
              </a:ext>
            </a:extLst>
          </p:cNvPr>
          <p:cNvSpPr/>
          <p:nvPr/>
        </p:nvSpPr>
        <p:spPr>
          <a:xfrm>
            <a:off x="3490571" y="6276970"/>
            <a:ext cx="288032" cy="350144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8" name="Стрелка: вниз 17">
            <a:extLst>
              <a:ext uri="{FF2B5EF4-FFF2-40B4-BE49-F238E27FC236}">
                <a16:creationId xmlns="" xmlns:a16="http://schemas.microsoft.com/office/drawing/2014/main" id="{2F767363-3404-4FDF-8075-6F3314F04067}"/>
              </a:ext>
            </a:extLst>
          </p:cNvPr>
          <p:cNvSpPr/>
          <p:nvPr/>
        </p:nvSpPr>
        <p:spPr>
          <a:xfrm>
            <a:off x="3510418" y="7326371"/>
            <a:ext cx="288032" cy="374375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0764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49F6C05-24C3-4FF0-8534-7BE86F645E56}"/>
              </a:ext>
            </a:extLst>
          </p:cNvPr>
          <p:cNvSpPr txBox="1"/>
          <p:nvPr/>
        </p:nvSpPr>
        <p:spPr>
          <a:xfrm>
            <a:off x="1557651" y="959589"/>
            <a:ext cx="4366569" cy="49670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04306" tIns="52153" rIns="104306" bIns="52153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GB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relevance</a:t>
            </a:r>
            <a:endParaRPr lang="ru-RU" sz="27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Объект 5">
            <a:extLst>
              <a:ext uri="{FF2B5EF4-FFF2-40B4-BE49-F238E27FC236}">
                <a16:creationId xmlns:a16="http://schemas.microsoft.com/office/drawing/2014/main" xmlns="" id="{48EAE3AF-AC35-4093-8DB5-A36AFBB9F1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506822"/>
              </p:ext>
            </p:extLst>
          </p:nvPr>
        </p:nvGraphicFramePr>
        <p:xfrm>
          <a:off x="612279" y="1458268"/>
          <a:ext cx="584560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Объект 5">
            <a:extLst>
              <a:ext uri="{FF2B5EF4-FFF2-40B4-BE49-F238E27FC236}">
                <a16:creationId xmlns:a16="http://schemas.microsoft.com/office/drawing/2014/main" xmlns="" id="{1303292E-30B5-4897-9F48-3E5721BE73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4692370"/>
              </p:ext>
            </p:extLst>
          </p:nvPr>
        </p:nvGraphicFramePr>
        <p:xfrm>
          <a:off x="1158043" y="5346700"/>
          <a:ext cx="5165783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110757A-8B69-437F-932A-9F5C1B55590F}"/>
              </a:ext>
            </a:extLst>
          </p:cNvPr>
          <p:cNvSpPr txBox="1"/>
          <p:nvPr/>
        </p:nvSpPr>
        <p:spPr>
          <a:xfrm>
            <a:off x="2825240" y="519832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17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78424" y="2312106"/>
            <a:ext cx="1466896" cy="810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number of women aged </a:t>
            </a:r>
            <a:endParaRPr lang="en-US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50-69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32260" y="2610396"/>
            <a:ext cx="1677745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underwent mammogram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148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4811C3E-B4F2-4F64-A3A9-9DA925D6D9FE}"/>
              </a:ext>
            </a:extLst>
          </p:cNvPr>
          <p:cNvSpPr/>
          <p:nvPr/>
        </p:nvSpPr>
        <p:spPr>
          <a:xfrm>
            <a:off x="612280" y="1843950"/>
            <a:ext cx="6192688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Mammography is performed in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Nesvizh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Central Hospital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distance from the city of Stolbtsy to the city of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Nesvizh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about 40 kilometres.
Poor transport.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flow of patients served by the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Nesvizh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Central District Hospital (population of 4 districts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Target group 45 thousand women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CA0CA47-DD1A-4F81-9834-3EFF9B09C44D}"/>
              </a:ext>
            </a:extLst>
          </p:cNvPr>
          <p:cNvSpPr txBox="1"/>
          <p:nvPr/>
        </p:nvSpPr>
        <p:spPr>
          <a:xfrm>
            <a:off x="1557650" y="945939"/>
            <a:ext cx="4366569" cy="479273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04306" tIns="52153" rIns="104306" bIns="52153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relevance </a:t>
            </a:r>
            <a:endParaRPr lang="ru-RU" sz="27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5923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F3FB732-73C4-4806-A5D8-2519BDBE6DE5}"/>
              </a:ext>
            </a:extLst>
          </p:cNvPr>
          <p:cNvSpPr/>
          <p:nvPr/>
        </p:nvSpPr>
        <p:spPr>
          <a:xfrm>
            <a:off x="1001906" y="1052023"/>
            <a:ext cx="5556221" cy="511270"/>
          </a:xfrm>
          <a:prstGeom prst="rect">
            <a:avLst/>
          </a:prstGeom>
          <a:solidFill>
            <a:srgbClr val="6CEB1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04306" tIns="52153" rIns="104306" bIns="52153">
            <a:spAutoFit/>
          </a:bodyPr>
          <a:lstStyle/>
          <a:p>
            <a:pPr indent="512836" algn="ctr">
              <a:lnSpc>
                <a:spcPct val="105000"/>
              </a:lnSpc>
            </a:pPr>
            <a:r>
              <a:rPr lang="en-GB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Equipment purchase</a:t>
            </a:r>
            <a:endParaRPr lang="ru-RU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9A2C133-1833-4958-842D-CF28863CDED4}"/>
              </a:ext>
            </a:extLst>
          </p:cNvPr>
          <p:cNvSpPr/>
          <p:nvPr/>
        </p:nvSpPr>
        <p:spPr>
          <a:xfrm>
            <a:off x="539612" y="1818308"/>
            <a:ext cx="6295511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05000"/>
              </a:lnSpc>
            </a:pPr>
            <a:r>
              <a:rPr lang="en-GB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 Mammogram </a:t>
            </a:r>
            <a:endParaRPr lang="ru-RU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lnSpc>
                <a:spcPct val="105000"/>
              </a:lnSpc>
            </a:pP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ADANI</a:t>
            </a:r>
            <a:endParaRPr lang="ru-RU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49" y="3618508"/>
            <a:ext cx="6048375" cy="562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684287" y="3403600"/>
            <a:ext cx="6048672" cy="5615508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836687" y="3556000"/>
            <a:ext cx="6048672" cy="561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43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18B8359-C730-447F-A060-1A8157D4C743}"/>
              </a:ext>
            </a:extLst>
          </p:cNvPr>
          <p:cNvSpPr/>
          <p:nvPr/>
        </p:nvSpPr>
        <p:spPr>
          <a:xfrm>
            <a:off x="612279" y="1026220"/>
            <a:ext cx="6264696" cy="6264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5000"/>
              </a:lnSpc>
              <a:spcAft>
                <a:spcPts val="0"/>
              </a:spcAft>
            </a:pPr>
            <a:r>
              <a:rPr lang="en-GB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Currently, </a:t>
            </a:r>
            <a:r>
              <a:rPr lang="ru-RU" sz="32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4000</a:t>
            </a:r>
            <a:r>
              <a:rPr lang="en-GB" sz="32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en-GB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GB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group aged 50-69 years </a:t>
            </a:r>
            <a:r>
              <a:rPr lang="en-GB" sz="32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in need </a:t>
            </a:r>
            <a:r>
              <a:rPr lang="en-GB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diagnostic studies using this device.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49580" algn="just">
              <a:lnSpc>
                <a:spcPct val="105000"/>
              </a:lnSpc>
              <a:spcAft>
                <a:spcPts val="0"/>
              </a:spcAft>
            </a:pPr>
            <a:r>
              <a:rPr lang="en-GB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Performing mammography on the above medical equipment in the "Stolbtsy Central Hospital" </a:t>
            </a:r>
            <a:r>
              <a:rPr lang="en-GB" sz="32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eliminates the need for referring women to other healthcare facilities, and increase the availability and speed of mammography.</a:t>
            </a:r>
            <a:endParaRPr lang="ru-RU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120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EE56707-2959-4CD9-9EF0-3D9769DED5BC}"/>
              </a:ext>
            </a:extLst>
          </p:cNvPr>
          <p:cNvSpPr txBox="1"/>
          <p:nvPr/>
        </p:nvSpPr>
        <p:spPr>
          <a:xfrm>
            <a:off x="887825" y="1052023"/>
            <a:ext cx="5909709" cy="72543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04306" tIns="52153" rIns="104306" bIns="52153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GB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Expected effects</a:t>
            </a:r>
            <a:endParaRPr lang="ru-RU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8F777BB-5185-4CB4-8415-758AFF2119F7}"/>
              </a:ext>
            </a:extLst>
          </p:cNvPr>
          <p:cNvSpPr/>
          <p:nvPr/>
        </p:nvSpPr>
        <p:spPr>
          <a:xfrm>
            <a:off x="1301117" y="2826420"/>
            <a:ext cx="4959027" cy="4126964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early detection of breast cancer.</a:t>
            </a:r>
          </a:p>
          <a:p>
            <a:pPr algn="ctr">
              <a:lnSpc>
                <a:spcPct val="105000"/>
              </a:lnSpc>
              <a:spcAft>
                <a:spcPts val="0"/>
              </a:spcAft>
            </a:pP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improving the quality and life expectancy of the female population.</a:t>
            </a:r>
          </a:p>
          <a:p>
            <a:pPr algn="ctr">
              <a:lnSpc>
                <a:spcPct val="105000"/>
              </a:lnSpc>
              <a:spcAft>
                <a:spcPts val="0"/>
              </a:spcAft>
            </a:pP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4225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1993</TotalTime>
  <Words>281</Words>
  <Application>Microsoft Office PowerPoint</Application>
  <PresentationFormat>Произвольный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Мини-проект «Открытый диалог»</dc:title>
  <dc:creator>geNA</dc:creator>
  <cp:lastModifiedBy>Наталья Леонидовна</cp:lastModifiedBy>
  <cp:revision>110</cp:revision>
  <cp:lastPrinted>2018-12-10T07:16:31Z</cp:lastPrinted>
  <dcterms:created xsi:type="dcterms:W3CDTF">2018-09-18T17:46:07Z</dcterms:created>
  <dcterms:modified xsi:type="dcterms:W3CDTF">2024-02-29T11:30:35Z</dcterms:modified>
</cp:coreProperties>
</file>