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0" r:id="rId3"/>
    <p:sldId id="259" r:id="rId4"/>
    <p:sldId id="270" r:id="rId5"/>
    <p:sldId id="262" r:id="rId6"/>
    <p:sldId id="265" r:id="rId7"/>
    <p:sldId id="271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69" r:id="rId16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CCFF"/>
    <a:srgbClr val="FF5050"/>
    <a:srgbClr val="FF9933"/>
    <a:srgbClr val="FF6600"/>
    <a:srgbClr val="3366FF"/>
    <a:srgbClr val="FF0000"/>
    <a:srgbClr val="CC0000"/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87" d="100"/>
          <a:sy n="87" d="100"/>
        </p:scale>
        <p:origin x="-3114" y="15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01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97979-BD1A-416E-B224-6D5F2CA29509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12BC2-3307-4EDD-88EA-C8B533FD26B2}">
      <dgm:prSet custT="1"/>
      <dgm:spPr>
        <a:solidFill>
          <a:srgbClr val="7030A0"/>
        </a:solidFill>
      </dgm:spPr>
      <dgm:t>
        <a:bodyPr/>
        <a:lstStyle/>
        <a:p>
          <a:r>
            <a:rPr lang="en-GB" sz="1600" b="1" dirty="0">
              <a:solidFill>
                <a:srgbClr val="FFFF00"/>
              </a:solidFill>
            </a:rPr>
            <a:t>Preparation project</a:t>
          </a:r>
          <a:endParaRPr lang="ru-RU" sz="1600" b="1" dirty="0">
            <a:solidFill>
              <a:srgbClr val="FFFF00"/>
            </a:solidFill>
          </a:endParaRPr>
        </a:p>
      </dgm:t>
    </dgm:pt>
    <dgm:pt modelId="{54357086-98A2-429F-BCDF-53845775B0F4}" type="parTrans" cxnId="{E616A733-492E-4B83-BC86-20F76FA2A6EF}">
      <dgm:prSet/>
      <dgm:spPr/>
      <dgm:t>
        <a:bodyPr/>
        <a:lstStyle/>
        <a:p>
          <a:endParaRPr lang="ru-RU"/>
        </a:p>
      </dgm:t>
    </dgm:pt>
    <dgm:pt modelId="{6A30AC51-2B53-4744-8B29-D3D824B8A5F6}" type="sibTrans" cxnId="{E616A733-492E-4B83-BC86-20F76FA2A6EF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C80DAAE-4F58-4E50-A0D8-A707A31F8682}">
      <dgm:prSet custT="1"/>
      <dgm:spPr>
        <a:solidFill>
          <a:srgbClr val="7030A0"/>
        </a:solidFill>
      </dgm:spPr>
      <dgm:t>
        <a:bodyPr/>
        <a:lstStyle/>
        <a:p>
          <a:r>
            <a:rPr lang="en-GB" sz="1600" b="1" dirty="0">
              <a:solidFill>
                <a:srgbClr val="FFFF00"/>
              </a:solidFill>
            </a:rPr>
            <a:t>Conducting a medical equipment procurement procedure</a:t>
          </a:r>
          <a:endParaRPr lang="ru-RU" sz="1600" b="1" dirty="0">
            <a:solidFill>
              <a:srgbClr val="FFFF00"/>
            </a:solidFill>
          </a:endParaRPr>
        </a:p>
      </dgm:t>
    </dgm:pt>
    <dgm:pt modelId="{52B8C8F6-C44C-4E95-BE9D-925FBE8322F5}" type="parTrans" cxnId="{C49D1993-B858-4C3C-88D5-6C28BE0085B4}">
      <dgm:prSet/>
      <dgm:spPr/>
      <dgm:t>
        <a:bodyPr/>
        <a:lstStyle/>
        <a:p>
          <a:endParaRPr lang="ru-RU"/>
        </a:p>
      </dgm:t>
    </dgm:pt>
    <dgm:pt modelId="{F7C29412-84AF-4F96-B2BE-076268F33D2B}" type="sibTrans" cxnId="{C49D1993-B858-4C3C-88D5-6C28BE0085B4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22A6BF3E-7B52-447B-95E4-0804F1BE9CC1}">
      <dgm:prSet custT="1"/>
      <dgm:spPr>
        <a:solidFill>
          <a:srgbClr val="7030A0"/>
        </a:solidFill>
      </dgm:spPr>
      <dgm:t>
        <a:bodyPr/>
        <a:lstStyle/>
        <a:p>
          <a:r>
            <a:rPr lang="en-GB" sz="1800" b="1" dirty="0">
              <a:solidFill>
                <a:srgbClr val="FFFF00"/>
              </a:solidFill>
            </a:rPr>
            <a:t>Training of medical personnel.</a:t>
          </a:r>
          <a:endParaRPr lang="ru-RU" sz="1800" b="1" dirty="0">
            <a:solidFill>
              <a:srgbClr val="FFFF00"/>
            </a:solidFill>
          </a:endParaRPr>
        </a:p>
      </dgm:t>
    </dgm:pt>
    <dgm:pt modelId="{536C94DB-C57C-4666-B85B-A3C45DF942F7}" type="parTrans" cxnId="{60009332-845A-4BC1-B6D7-F57EBEF79995}">
      <dgm:prSet/>
      <dgm:spPr/>
      <dgm:t>
        <a:bodyPr/>
        <a:lstStyle/>
        <a:p>
          <a:endParaRPr lang="ru-RU"/>
        </a:p>
      </dgm:t>
    </dgm:pt>
    <dgm:pt modelId="{B37AA6AA-805A-408E-8CC5-026FCE8D9959}" type="sibTrans" cxnId="{60009332-845A-4BC1-B6D7-F57EBEF79995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C5D9386-A783-4046-B640-355CC5141BE8}">
      <dgm:prSet custT="1"/>
      <dgm:spPr>
        <a:solidFill>
          <a:srgbClr val="7030A0"/>
        </a:solidFill>
      </dgm:spPr>
      <dgm:t>
        <a:bodyPr/>
        <a:lstStyle/>
        <a:p>
          <a:r>
            <a:rPr lang="en-GB" sz="1800" b="1" dirty="0">
              <a:solidFill>
                <a:srgbClr val="FFFF00"/>
              </a:solidFill>
            </a:rPr>
            <a:t>Equipment installation</a:t>
          </a:r>
        </a:p>
      </dgm:t>
    </dgm:pt>
    <dgm:pt modelId="{A2B153F0-540C-47AD-A826-53B5F1589F9F}" type="parTrans" cxnId="{F8891E13-31C1-410E-8C41-4B4E6013D48D}">
      <dgm:prSet/>
      <dgm:spPr/>
      <dgm:t>
        <a:bodyPr/>
        <a:lstStyle/>
        <a:p>
          <a:endParaRPr lang="ru-RU"/>
        </a:p>
      </dgm:t>
    </dgm:pt>
    <dgm:pt modelId="{35E74435-FAB4-49E3-A57B-E5314EF50B53}" type="sibTrans" cxnId="{F8891E13-31C1-410E-8C41-4B4E6013D48D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EBA36CAF-E386-456E-9640-874BEE928437}">
      <dgm:prSet custT="1"/>
      <dgm:spPr>
        <a:solidFill>
          <a:srgbClr val="7030A0"/>
        </a:solidFill>
      </dgm:spPr>
      <dgm:t>
        <a:bodyPr/>
        <a:lstStyle/>
        <a:p>
          <a:r>
            <a:rPr lang="en-GB" sz="1600" b="1" dirty="0">
              <a:solidFill>
                <a:srgbClr val="FFFF00"/>
              </a:solidFill>
            </a:rPr>
            <a:t>Project performance analysis</a:t>
          </a:r>
          <a:endParaRPr lang="ru-RU" sz="1600" b="1" dirty="0">
            <a:solidFill>
              <a:srgbClr val="FFFF00"/>
            </a:solidFill>
          </a:endParaRPr>
        </a:p>
      </dgm:t>
    </dgm:pt>
    <dgm:pt modelId="{322721C3-FF06-4D69-B942-D9221F7CA9F6}" type="parTrans" cxnId="{03876D51-F787-42A5-8434-93419B5E46F6}">
      <dgm:prSet/>
      <dgm:spPr/>
      <dgm:t>
        <a:bodyPr/>
        <a:lstStyle/>
        <a:p>
          <a:endParaRPr lang="ru-RU"/>
        </a:p>
      </dgm:t>
    </dgm:pt>
    <dgm:pt modelId="{DC6FE721-0C6F-4BF0-8274-1692E7152ACF}" type="sibTrans" cxnId="{03876D51-F787-42A5-8434-93419B5E46F6}">
      <dgm:prSet/>
      <dgm:spPr/>
      <dgm:t>
        <a:bodyPr/>
        <a:lstStyle/>
        <a:p>
          <a:endParaRPr lang="ru-RU"/>
        </a:p>
      </dgm:t>
    </dgm:pt>
    <dgm:pt modelId="{9C14CDD1-37BB-426A-B39B-2E63AA3C817C}" type="pres">
      <dgm:prSet presAssocID="{3AE97979-BD1A-416E-B224-6D5F2CA295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C6F8EF-0350-4EFB-889B-253B9B2411B3}" type="pres">
      <dgm:prSet presAssocID="{35912BC2-3307-4EDD-88EA-C8B533FD26B2}" presName="composite" presStyleCnt="0"/>
      <dgm:spPr/>
    </dgm:pt>
    <dgm:pt modelId="{DF10998C-0A4A-4ADD-A123-C5253181178E}" type="pres">
      <dgm:prSet presAssocID="{35912BC2-3307-4EDD-88EA-C8B533FD26B2}" presName="bentUpArrow1" presStyleLbl="alignImgPlace1" presStyleIdx="0" presStyleCnt="4"/>
      <dgm:spPr>
        <a:solidFill>
          <a:schemeClr val="tx1"/>
        </a:solidFill>
      </dgm:spPr>
    </dgm:pt>
    <dgm:pt modelId="{2270DB69-F459-4CC7-989F-1056B8BEA82F}" type="pres">
      <dgm:prSet presAssocID="{35912BC2-3307-4EDD-88EA-C8B533FD26B2}" presName="ParentText" presStyleLbl="node1" presStyleIdx="0" presStyleCnt="5" custScaleX="118444" custLinFactNeighborX="19290" custLinFactNeighborY="-34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FC30A-6745-4358-B795-8C974C0DE571}" type="pres">
      <dgm:prSet presAssocID="{35912BC2-3307-4EDD-88EA-C8B533FD26B2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716C7DE-2A02-4750-A230-9D71F7C0C18B}" type="pres">
      <dgm:prSet presAssocID="{6A30AC51-2B53-4744-8B29-D3D824B8A5F6}" presName="sibTrans" presStyleCnt="0"/>
      <dgm:spPr/>
    </dgm:pt>
    <dgm:pt modelId="{9B1E4B8C-A976-4239-A46C-E687277DFC01}" type="pres">
      <dgm:prSet presAssocID="{7C80DAAE-4F58-4E50-A0D8-A707A31F8682}" presName="composite" presStyleCnt="0"/>
      <dgm:spPr/>
    </dgm:pt>
    <dgm:pt modelId="{715D3AE9-E9F2-4B1F-8955-FF6BAFC48C58}" type="pres">
      <dgm:prSet presAssocID="{7C80DAAE-4F58-4E50-A0D8-A707A31F8682}" presName="bentUpArrow1" presStyleLbl="alignImgPlace1" presStyleIdx="1" presStyleCnt="4" custScaleX="84732" custLinFactX="-56750" custLinFactNeighborX="-100000" custLinFactNeighborY="-2009"/>
      <dgm:spPr>
        <a:solidFill>
          <a:schemeClr val="tx1"/>
        </a:solidFill>
      </dgm:spPr>
    </dgm:pt>
    <dgm:pt modelId="{8B90FAF2-7C7F-46E3-9F42-036BFAC45EEE}" type="pres">
      <dgm:prSet presAssocID="{7C80DAAE-4F58-4E50-A0D8-A707A31F8682}" presName="ParentText" presStyleLbl="node1" presStyleIdx="1" presStyleCnt="5" custScaleX="293055" custLinFactNeighborX="3808" custLinFactNeighborY="-123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BBB83-0355-4CC9-9D84-F2AF68D8B74B}" type="pres">
      <dgm:prSet presAssocID="{7C80DAAE-4F58-4E50-A0D8-A707A31F8682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0966DD0-EF4E-483A-A138-C8F6F6DDD810}" type="pres">
      <dgm:prSet presAssocID="{F7C29412-84AF-4F96-B2BE-076268F33D2B}" presName="sibTrans" presStyleCnt="0"/>
      <dgm:spPr/>
    </dgm:pt>
    <dgm:pt modelId="{F7373EFB-D2F3-4B43-9795-2ACB2A829FA1}" type="pres">
      <dgm:prSet presAssocID="{7C5D9386-A783-4046-B640-355CC5141BE8}" presName="composite" presStyleCnt="0"/>
      <dgm:spPr/>
    </dgm:pt>
    <dgm:pt modelId="{59D47F6E-F7F8-4559-94B7-C73C6B978DDE}" type="pres">
      <dgm:prSet presAssocID="{7C5D9386-A783-4046-B640-355CC5141BE8}" presName="bentUpArrow1" presStyleLbl="alignImgPlace1" presStyleIdx="2" presStyleCnt="4" custLinFactNeighborX="-97851" custLinFactNeighborY="-12705"/>
      <dgm:spPr>
        <a:solidFill>
          <a:schemeClr val="tx1"/>
        </a:solidFill>
      </dgm:spPr>
    </dgm:pt>
    <dgm:pt modelId="{E11FE4D0-E8D8-4144-8F20-E0222EE587B8}" type="pres">
      <dgm:prSet presAssocID="{7C5D9386-A783-4046-B640-355CC5141BE8}" presName="ParentText" presStyleLbl="node1" presStyleIdx="2" presStyleCnt="5" custScaleX="183268" custLinFactNeighborX="-21065" custLinFactNeighborY="-140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93103-379B-4BED-889B-47DC420C5B76}" type="pres">
      <dgm:prSet presAssocID="{7C5D9386-A783-4046-B640-355CC5141BE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0B4808A-5A04-4F0F-A4C4-0B6F6C644803}" type="pres">
      <dgm:prSet presAssocID="{35E74435-FAB4-49E3-A57B-E5314EF50B53}" presName="sibTrans" presStyleCnt="0"/>
      <dgm:spPr/>
    </dgm:pt>
    <dgm:pt modelId="{01849952-7373-4BD1-BD1E-6DFE5BB2DE9E}" type="pres">
      <dgm:prSet presAssocID="{22A6BF3E-7B52-447B-95E4-0804F1BE9CC1}" presName="composite" presStyleCnt="0"/>
      <dgm:spPr/>
    </dgm:pt>
    <dgm:pt modelId="{DD1D337E-DFCF-41CF-A558-445EDE862A47}" type="pres">
      <dgm:prSet presAssocID="{22A6BF3E-7B52-447B-95E4-0804F1BE9CC1}" presName="bentUpArrow1" presStyleLbl="alignImgPlace1" presStyleIdx="3" presStyleCnt="4" custAng="0" custScaleX="70981" custLinFactX="-3573" custLinFactNeighborX="-100000" custLinFactNeighborY="2672"/>
      <dgm:spPr>
        <a:solidFill>
          <a:schemeClr val="tx1"/>
        </a:solidFill>
      </dgm:spPr>
    </dgm:pt>
    <dgm:pt modelId="{4F8A796E-D012-4E08-994F-A5C95F86F32D}" type="pres">
      <dgm:prSet presAssocID="{22A6BF3E-7B52-447B-95E4-0804F1BE9CC1}" presName="ParentText" presStyleLbl="node1" presStyleIdx="3" presStyleCnt="5" custScaleX="155936" custLinFactNeighborX="-30451" custLinFactNeighborY="-1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34352-5BFB-4F8D-A892-01E95E895E9B}" type="pres">
      <dgm:prSet presAssocID="{22A6BF3E-7B52-447B-95E4-0804F1BE9CC1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679E297-37A1-4392-A183-1D4F3574D790}" type="pres">
      <dgm:prSet presAssocID="{B37AA6AA-805A-408E-8CC5-026FCE8D9959}" presName="sibTrans" presStyleCnt="0"/>
      <dgm:spPr/>
    </dgm:pt>
    <dgm:pt modelId="{0D421098-2911-4616-A7E4-F4FA56D082AD}" type="pres">
      <dgm:prSet presAssocID="{EBA36CAF-E386-456E-9640-874BEE928437}" presName="composite" presStyleCnt="0"/>
      <dgm:spPr/>
    </dgm:pt>
    <dgm:pt modelId="{9D5BDB27-CF67-4A4A-A315-0BD727DA3C8F}" type="pres">
      <dgm:prSet presAssocID="{EBA36CAF-E386-456E-9640-874BEE928437}" presName="ParentText" presStyleLbl="node1" presStyleIdx="4" presStyleCnt="5" custScaleX="139795" custScaleY="156211" custLinFactNeighborX="-61513" custLinFactNeighborY="33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876D51-F787-42A5-8434-93419B5E46F6}" srcId="{3AE97979-BD1A-416E-B224-6D5F2CA29509}" destId="{EBA36CAF-E386-456E-9640-874BEE928437}" srcOrd="4" destOrd="0" parTransId="{322721C3-FF06-4D69-B942-D9221F7CA9F6}" sibTransId="{DC6FE721-0C6F-4BF0-8274-1692E7152ACF}"/>
    <dgm:cxn modelId="{665FEF1E-D753-4C04-81CC-0797246ACB90}" type="presOf" srcId="{3AE97979-BD1A-416E-B224-6D5F2CA29509}" destId="{9C14CDD1-37BB-426A-B39B-2E63AA3C817C}" srcOrd="0" destOrd="0" presId="urn:microsoft.com/office/officeart/2005/8/layout/StepDownProcess"/>
    <dgm:cxn modelId="{4A33B6A9-4B25-4998-8A57-B9696BDABABA}" type="presOf" srcId="{7C5D9386-A783-4046-B640-355CC5141BE8}" destId="{E11FE4D0-E8D8-4144-8F20-E0222EE587B8}" srcOrd="0" destOrd="0" presId="urn:microsoft.com/office/officeart/2005/8/layout/StepDownProcess"/>
    <dgm:cxn modelId="{F8891E13-31C1-410E-8C41-4B4E6013D48D}" srcId="{3AE97979-BD1A-416E-B224-6D5F2CA29509}" destId="{7C5D9386-A783-4046-B640-355CC5141BE8}" srcOrd="2" destOrd="0" parTransId="{A2B153F0-540C-47AD-A826-53B5F1589F9F}" sibTransId="{35E74435-FAB4-49E3-A57B-E5314EF50B53}"/>
    <dgm:cxn modelId="{C82755AD-6757-457E-B90A-2873A54511F2}" type="presOf" srcId="{EBA36CAF-E386-456E-9640-874BEE928437}" destId="{9D5BDB27-CF67-4A4A-A315-0BD727DA3C8F}" srcOrd="0" destOrd="0" presId="urn:microsoft.com/office/officeart/2005/8/layout/StepDownProcess"/>
    <dgm:cxn modelId="{60009332-845A-4BC1-B6D7-F57EBEF79995}" srcId="{3AE97979-BD1A-416E-B224-6D5F2CA29509}" destId="{22A6BF3E-7B52-447B-95E4-0804F1BE9CC1}" srcOrd="3" destOrd="0" parTransId="{536C94DB-C57C-4666-B85B-A3C45DF942F7}" sibTransId="{B37AA6AA-805A-408E-8CC5-026FCE8D9959}"/>
    <dgm:cxn modelId="{C49D1993-B858-4C3C-88D5-6C28BE0085B4}" srcId="{3AE97979-BD1A-416E-B224-6D5F2CA29509}" destId="{7C80DAAE-4F58-4E50-A0D8-A707A31F8682}" srcOrd="1" destOrd="0" parTransId="{52B8C8F6-C44C-4E95-BE9D-925FBE8322F5}" sibTransId="{F7C29412-84AF-4F96-B2BE-076268F33D2B}"/>
    <dgm:cxn modelId="{E616A733-492E-4B83-BC86-20F76FA2A6EF}" srcId="{3AE97979-BD1A-416E-B224-6D5F2CA29509}" destId="{35912BC2-3307-4EDD-88EA-C8B533FD26B2}" srcOrd="0" destOrd="0" parTransId="{54357086-98A2-429F-BCDF-53845775B0F4}" sibTransId="{6A30AC51-2B53-4744-8B29-D3D824B8A5F6}"/>
    <dgm:cxn modelId="{D4C4FE47-FB70-425D-B0E2-03CD601447BA}" type="presOf" srcId="{7C80DAAE-4F58-4E50-A0D8-A707A31F8682}" destId="{8B90FAF2-7C7F-46E3-9F42-036BFAC45EEE}" srcOrd="0" destOrd="0" presId="urn:microsoft.com/office/officeart/2005/8/layout/StepDownProcess"/>
    <dgm:cxn modelId="{325075AF-AF3F-4D5A-A4BB-CFDDDD9AF0A8}" type="presOf" srcId="{22A6BF3E-7B52-447B-95E4-0804F1BE9CC1}" destId="{4F8A796E-D012-4E08-994F-A5C95F86F32D}" srcOrd="0" destOrd="0" presId="urn:microsoft.com/office/officeart/2005/8/layout/StepDownProcess"/>
    <dgm:cxn modelId="{F9BC31CE-D047-4171-97FD-0B4A59FD9C9C}" type="presOf" srcId="{35912BC2-3307-4EDD-88EA-C8B533FD26B2}" destId="{2270DB69-F459-4CC7-989F-1056B8BEA82F}" srcOrd="0" destOrd="0" presId="urn:microsoft.com/office/officeart/2005/8/layout/StepDownProcess"/>
    <dgm:cxn modelId="{2CBBFD54-8581-4A1F-A1F8-7C2CC34F14A1}" type="presParOf" srcId="{9C14CDD1-37BB-426A-B39B-2E63AA3C817C}" destId="{3EC6F8EF-0350-4EFB-889B-253B9B2411B3}" srcOrd="0" destOrd="0" presId="urn:microsoft.com/office/officeart/2005/8/layout/StepDownProcess"/>
    <dgm:cxn modelId="{158A6705-2E8B-4D03-9B14-BB203C0679EC}" type="presParOf" srcId="{3EC6F8EF-0350-4EFB-889B-253B9B2411B3}" destId="{DF10998C-0A4A-4ADD-A123-C5253181178E}" srcOrd="0" destOrd="0" presId="urn:microsoft.com/office/officeart/2005/8/layout/StepDownProcess"/>
    <dgm:cxn modelId="{40A29733-264B-4D6F-866A-75926D211998}" type="presParOf" srcId="{3EC6F8EF-0350-4EFB-889B-253B9B2411B3}" destId="{2270DB69-F459-4CC7-989F-1056B8BEA82F}" srcOrd="1" destOrd="0" presId="urn:microsoft.com/office/officeart/2005/8/layout/StepDownProcess"/>
    <dgm:cxn modelId="{897D48CD-E43F-4A1E-B055-8CC2670429CC}" type="presParOf" srcId="{3EC6F8EF-0350-4EFB-889B-253B9B2411B3}" destId="{C34FC30A-6745-4358-B795-8C974C0DE571}" srcOrd="2" destOrd="0" presId="urn:microsoft.com/office/officeart/2005/8/layout/StepDownProcess"/>
    <dgm:cxn modelId="{44B64F4C-048C-48A3-B31D-F1A742916C62}" type="presParOf" srcId="{9C14CDD1-37BB-426A-B39B-2E63AA3C817C}" destId="{0716C7DE-2A02-4750-A230-9D71F7C0C18B}" srcOrd="1" destOrd="0" presId="urn:microsoft.com/office/officeart/2005/8/layout/StepDownProcess"/>
    <dgm:cxn modelId="{1FE3726A-032E-4EFA-B35D-0874C9A1E93F}" type="presParOf" srcId="{9C14CDD1-37BB-426A-B39B-2E63AA3C817C}" destId="{9B1E4B8C-A976-4239-A46C-E687277DFC01}" srcOrd="2" destOrd="0" presId="urn:microsoft.com/office/officeart/2005/8/layout/StepDownProcess"/>
    <dgm:cxn modelId="{9E34BF38-0F22-4DB6-81C6-63418F609E8E}" type="presParOf" srcId="{9B1E4B8C-A976-4239-A46C-E687277DFC01}" destId="{715D3AE9-E9F2-4B1F-8955-FF6BAFC48C58}" srcOrd="0" destOrd="0" presId="urn:microsoft.com/office/officeart/2005/8/layout/StepDownProcess"/>
    <dgm:cxn modelId="{E94BA1BE-6F8A-43E3-AEC8-C36DAEEDA46E}" type="presParOf" srcId="{9B1E4B8C-A976-4239-A46C-E687277DFC01}" destId="{8B90FAF2-7C7F-46E3-9F42-036BFAC45EEE}" srcOrd="1" destOrd="0" presId="urn:microsoft.com/office/officeart/2005/8/layout/StepDownProcess"/>
    <dgm:cxn modelId="{F66E463C-4AC7-4CC2-B614-820C3CBD3A0F}" type="presParOf" srcId="{9B1E4B8C-A976-4239-A46C-E687277DFC01}" destId="{473BBB83-0355-4CC9-9D84-F2AF68D8B74B}" srcOrd="2" destOrd="0" presId="urn:microsoft.com/office/officeart/2005/8/layout/StepDownProcess"/>
    <dgm:cxn modelId="{70B3BBE3-EE8B-42F4-AD98-50C169D1094F}" type="presParOf" srcId="{9C14CDD1-37BB-426A-B39B-2E63AA3C817C}" destId="{40966DD0-EF4E-483A-A138-C8F6F6DDD810}" srcOrd="3" destOrd="0" presId="urn:microsoft.com/office/officeart/2005/8/layout/StepDownProcess"/>
    <dgm:cxn modelId="{1C0DD469-9586-4113-9D8C-6C703819317F}" type="presParOf" srcId="{9C14CDD1-37BB-426A-B39B-2E63AA3C817C}" destId="{F7373EFB-D2F3-4B43-9795-2ACB2A829FA1}" srcOrd="4" destOrd="0" presId="urn:microsoft.com/office/officeart/2005/8/layout/StepDownProcess"/>
    <dgm:cxn modelId="{7C23CF1E-20A8-43ED-881C-4514EAC8C707}" type="presParOf" srcId="{F7373EFB-D2F3-4B43-9795-2ACB2A829FA1}" destId="{59D47F6E-F7F8-4559-94B7-C73C6B978DDE}" srcOrd="0" destOrd="0" presId="urn:microsoft.com/office/officeart/2005/8/layout/StepDownProcess"/>
    <dgm:cxn modelId="{CCCF8CA2-7E25-4A9C-9DFB-5CF99B705C18}" type="presParOf" srcId="{F7373EFB-D2F3-4B43-9795-2ACB2A829FA1}" destId="{E11FE4D0-E8D8-4144-8F20-E0222EE587B8}" srcOrd="1" destOrd="0" presId="urn:microsoft.com/office/officeart/2005/8/layout/StepDownProcess"/>
    <dgm:cxn modelId="{06128B2F-DB5D-4707-A651-F78DAD512608}" type="presParOf" srcId="{F7373EFB-D2F3-4B43-9795-2ACB2A829FA1}" destId="{5BB93103-379B-4BED-889B-47DC420C5B76}" srcOrd="2" destOrd="0" presId="urn:microsoft.com/office/officeart/2005/8/layout/StepDownProcess"/>
    <dgm:cxn modelId="{AB43395F-F204-43CC-ADB1-77E36232CA8A}" type="presParOf" srcId="{9C14CDD1-37BB-426A-B39B-2E63AA3C817C}" destId="{30B4808A-5A04-4F0F-A4C4-0B6F6C644803}" srcOrd="5" destOrd="0" presId="urn:microsoft.com/office/officeart/2005/8/layout/StepDownProcess"/>
    <dgm:cxn modelId="{41A7FAED-F191-4329-BA65-4371030906CD}" type="presParOf" srcId="{9C14CDD1-37BB-426A-B39B-2E63AA3C817C}" destId="{01849952-7373-4BD1-BD1E-6DFE5BB2DE9E}" srcOrd="6" destOrd="0" presId="urn:microsoft.com/office/officeart/2005/8/layout/StepDownProcess"/>
    <dgm:cxn modelId="{62415EA7-921B-48A3-A4D1-F2BEB5A96D16}" type="presParOf" srcId="{01849952-7373-4BD1-BD1E-6DFE5BB2DE9E}" destId="{DD1D337E-DFCF-41CF-A558-445EDE862A47}" srcOrd="0" destOrd="0" presId="urn:microsoft.com/office/officeart/2005/8/layout/StepDownProcess"/>
    <dgm:cxn modelId="{51F60841-3603-4FE1-B42F-2C5A962E42AF}" type="presParOf" srcId="{01849952-7373-4BD1-BD1E-6DFE5BB2DE9E}" destId="{4F8A796E-D012-4E08-994F-A5C95F86F32D}" srcOrd="1" destOrd="0" presId="urn:microsoft.com/office/officeart/2005/8/layout/StepDownProcess"/>
    <dgm:cxn modelId="{7C64E449-8940-4498-87B3-B00E80B6585F}" type="presParOf" srcId="{01849952-7373-4BD1-BD1E-6DFE5BB2DE9E}" destId="{34E34352-5BFB-4F8D-A892-01E95E895E9B}" srcOrd="2" destOrd="0" presId="urn:microsoft.com/office/officeart/2005/8/layout/StepDownProcess"/>
    <dgm:cxn modelId="{DD969563-9631-4E57-A1EC-935AAF094DCF}" type="presParOf" srcId="{9C14CDD1-37BB-426A-B39B-2E63AA3C817C}" destId="{9679E297-37A1-4392-A183-1D4F3574D790}" srcOrd="7" destOrd="0" presId="urn:microsoft.com/office/officeart/2005/8/layout/StepDownProcess"/>
    <dgm:cxn modelId="{A6136381-994F-4E7E-B984-AD8345CE02E9}" type="presParOf" srcId="{9C14CDD1-37BB-426A-B39B-2E63AA3C817C}" destId="{0D421098-2911-4616-A7E4-F4FA56D082AD}" srcOrd="8" destOrd="0" presId="urn:microsoft.com/office/officeart/2005/8/layout/StepDownProcess"/>
    <dgm:cxn modelId="{494638AB-2243-4A03-A8F5-86B36C852793}" type="presParOf" srcId="{0D421098-2911-4616-A7E4-F4FA56D082AD}" destId="{9D5BDB27-CF67-4A4A-A315-0BD727DA3C8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0998C-0A4A-4ADD-A123-C5253181178E}">
      <dsp:nvSpPr>
        <dsp:cNvPr id="0" name=""/>
        <dsp:cNvSpPr/>
      </dsp:nvSpPr>
      <dsp:spPr>
        <a:xfrm rot="5400000">
          <a:off x="2484409" y="950784"/>
          <a:ext cx="828561" cy="9432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270DB69-F459-4CC7-989F-1056B8BEA82F}">
      <dsp:nvSpPr>
        <dsp:cNvPr id="0" name=""/>
        <dsp:cNvSpPr/>
      </dsp:nvSpPr>
      <dsp:spPr>
        <a:xfrm>
          <a:off x="2405320" y="0"/>
          <a:ext cx="1652069" cy="976321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rgbClr val="FFFF00"/>
              </a:solidFill>
            </a:rPr>
            <a:t>Preparation project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2452989" y="47669"/>
        <a:ext cx="1556731" cy="880983"/>
      </dsp:txXfrm>
    </dsp:sp>
    <dsp:sp modelId="{C34FC30A-6745-4358-B795-8C974C0DE571}">
      <dsp:nvSpPr>
        <dsp:cNvPr id="0" name=""/>
        <dsp:cNvSpPr/>
      </dsp:nvSpPr>
      <dsp:spPr>
        <a:xfrm>
          <a:off x="3659701" y="125422"/>
          <a:ext cx="1014452" cy="7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D3AE9-E9F2-4B1F-8955-FF6BAFC48C58}">
      <dsp:nvSpPr>
        <dsp:cNvPr id="0" name=""/>
        <dsp:cNvSpPr/>
      </dsp:nvSpPr>
      <dsp:spPr>
        <a:xfrm rot="5400000">
          <a:off x="3441739" y="2102881"/>
          <a:ext cx="828561" cy="799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90FAF2-7C7F-46E3-9F42-036BFAC45EEE}">
      <dsp:nvSpPr>
        <dsp:cNvPr id="0" name=""/>
        <dsp:cNvSpPr/>
      </dsp:nvSpPr>
      <dsp:spPr>
        <a:xfrm>
          <a:off x="3407563" y="1008111"/>
          <a:ext cx="4087561" cy="976321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rgbClr val="FFFF00"/>
              </a:solidFill>
            </a:rPr>
            <a:t>Conducting a medical equipment procurement procedure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3455232" y="1055780"/>
        <a:ext cx="3992223" cy="880983"/>
      </dsp:txXfrm>
    </dsp:sp>
    <dsp:sp modelId="{473BBB83-0355-4CC9-9D84-F2AF68D8B74B}">
      <dsp:nvSpPr>
        <dsp:cNvPr id="0" name=""/>
        <dsp:cNvSpPr/>
      </dsp:nvSpPr>
      <dsp:spPr>
        <a:xfrm>
          <a:off x="6095635" y="1222153"/>
          <a:ext cx="1014452" cy="7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47F6E-F7F8-4559-94B7-C73C6B978DDE}">
      <dsp:nvSpPr>
        <dsp:cNvPr id="0" name=""/>
        <dsp:cNvSpPr/>
      </dsp:nvSpPr>
      <dsp:spPr>
        <a:xfrm rot="5400000">
          <a:off x="4449854" y="3038979"/>
          <a:ext cx="828561" cy="9432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1FE4D0-E8D8-4144-8F20-E0222EE587B8}">
      <dsp:nvSpPr>
        <dsp:cNvPr id="0" name=""/>
        <dsp:cNvSpPr/>
      </dsp:nvSpPr>
      <dsp:spPr>
        <a:xfrm>
          <a:off x="4278820" y="2088236"/>
          <a:ext cx="2556240" cy="976321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FFFF00"/>
              </a:solidFill>
            </a:rPr>
            <a:t>Equipment installation</a:t>
          </a:r>
        </a:p>
      </dsp:txBody>
      <dsp:txXfrm>
        <a:off x="4326489" y="2135905"/>
        <a:ext cx="2460902" cy="880983"/>
      </dsp:txXfrm>
    </dsp:sp>
    <dsp:sp modelId="{5BB93103-379B-4BED-889B-47DC420C5B76}">
      <dsp:nvSpPr>
        <dsp:cNvPr id="0" name=""/>
        <dsp:cNvSpPr/>
      </dsp:nvSpPr>
      <dsp:spPr>
        <a:xfrm>
          <a:off x="6548163" y="2318885"/>
          <a:ext cx="1014452" cy="7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337E-DFCF-41CF-A558-445EDE862A47}">
      <dsp:nvSpPr>
        <dsp:cNvPr id="0" name=""/>
        <dsp:cNvSpPr/>
      </dsp:nvSpPr>
      <dsp:spPr>
        <a:xfrm rot="5400000">
          <a:off x="5423452" y="4399985"/>
          <a:ext cx="828561" cy="6695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8A796E-D012-4E08-994F-A5C95F86F32D}">
      <dsp:nvSpPr>
        <dsp:cNvPr id="0" name=""/>
        <dsp:cNvSpPr/>
      </dsp:nvSpPr>
      <dsp:spPr>
        <a:xfrm>
          <a:off x="5366091" y="3312368"/>
          <a:ext cx="2175011" cy="976321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rgbClr val="FFFF00"/>
              </a:solidFill>
            </a:rPr>
            <a:t>Training of medical personnel.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5413760" y="3360037"/>
        <a:ext cx="2079673" cy="880983"/>
      </dsp:txXfrm>
    </dsp:sp>
    <dsp:sp modelId="{34E34352-5BFB-4F8D-A892-01E95E895E9B}">
      <dsp:nvSpPr>
        <dsp:cNvPr id="0" name=""/>
        <dsp:cNvSpPr/>
      </dsp:nvSpPr>
      <dsp:spPr>
        <a:xfrm>
          <a:off x="7575736" y="3415617"/>
          <a:ext cx="1014452" cy="7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BDB27-CF67-4A4A-A315-0BD727DA3C8F}">
      <dsp:nvSpPr>
        <dsp:cNvPr id="0" name=""/>
        <dsp:cNvSpPr/>
      </dsp:nvSpPr>
      <dsp:spPr>
        <a:xfrm>
          <a:off x="6151023" y="4451540"/>
          <a:ext cx="1949874" cy="1525122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rgbClr val="FFFF00"/>
              </a:solidFill>
            </a:rPr>
            <a:t>Project performance analysis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6225487" y="4526004"/>
        <a:ext cx="1800946" cy="1376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r">
              <a:defRPr sz="1200"/>
            </a:lvl1pPr>
          </a:lstStyle>
          <a:p>
            <a:fld id="{0AE3F87C-35EC-4B53-BA6B-1E86D5E00BD2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2" tIns="46016" rIns="92032" bIns="460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032" tIns="46016" rIns="92032" bIns="460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r">
              <a:defRPr sz="1200"/>
            </a:lvl1pPr>
          </a:lstStyle>
          <a:p>
            <a:fld id="{1167BA56-59BF-418A-9A9D-7CD0AD2F3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6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7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1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1" y="936092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2393247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7"/>
            <a:ext cx="910366" cy="486833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7"/>
            <a:ext cx="3776134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8" y="7143457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4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3"/>
            <a:ext cx="3884084" cy="5870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1" y="4967113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2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0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8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4" y="7847564"/>
            <a:ext cx="910366" cy="486833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6" y="7772349"/>
            <a:ext cx="264195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5" y="7862616"/>
            <a:ext cx="415517" cy="486833"/>
          </a:xfrm>
        </p:spPr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3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4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0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2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0"/>
            <a:ext cx="910366" cy="486833"/>
          </a:xfrm>
        </p:spPr>
        <p:txBody>
          <a:bodyPr/>
          <a:lstStyle/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7"/>
            <a:ext cx="2489282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7" y="7866702"/>
            <a:ext cx="415517" cy="486833"/>
          </a:xfrm>
        </p:spPr>
        <p:txBody>
          <a:bodyPr/>
          <a:lstStyle/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8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6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0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6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7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E3F4B4-1FDB-46F0-81CC-3F579411A524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7745537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2" y="7745537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CC6A82-0609-4D5E-BFE6-81D483BBD4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4944" y="4139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E25B506-9D22-4AFE-A7DE-DE4A5CE2C6C2}"/>
              </a:ext>
            </a:extLst>
          </p:cNvPr>
          <p:cNvSpPr/>
          <p:nvPr/>
        </p:nvSpPr>
        <p:spPr>
          <a:xfrm>
            <a:off x="332656" y="1422797"/>
            <a:ext cx="6192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Humanitarian project
Health care facility 
</a:t>
            </a:r>
            <a:r>
              <a:rPr lang="en-GB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Stolbtsy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Central District Hospital
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6054061-5714-401A-AE69-5BFA77298054}"/>
              </a:ext>
            </a:extLst>
          </p:cNvPr>
          <p:cNvSpPr/>
          <p:nvPr/>
        </p:nvSpPr>
        <p:spPr>
          <a:xfrm>
            <a:off x="2023517" y="3577233"/>
            <a:ext cx="2810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</a:t>
            </a:r>
            <a:r>
              <a:rPr lang="en-GB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Foothold</a:t>
            </a:r>
            <a:r>
              <a:rPr lang="ru-RU" sz="4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44" y="4324618"/>
            <a:ext cx="4535909" cy="2882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24" y="7812360"/>
            <a:ext cx="988020" cy="9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7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ctr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purchase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A727C6-FF7C-4B34-9EDE-A21A54C33126}"/>
              </a:ext>
            </a:extLst>
          </p:cNvPr>
          <p:cNvSpPr/>
          <p:nvPr/>
        </p:nvSpPr>
        <p:spPr>
          <a:xfrm>
            <a:off x="692696" y="1691680"/>
            <a:ext cx="5255468" cy="400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ladder-bars simulator 
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–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BYN</a:t>
            </a: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Designed for early rehabilitation in order to restore walking skills, after suffering brain heart attacks, injuries and other diseases of the nervous system. 
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GB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sessions on this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simulator.</a:t>
            </a:r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tx2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2E4A59-8D7A-4A1B-9A50-A338CCE853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26" y="4211960"/>
            <a:ext cx="301062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81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779C5C-667D-487D-BD82-869F91A66F8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148064"/>
            <a:ext cx="2808312" cy="30243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ctr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purchase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E1C4D09-46A8-4B48-AE62-6F596C37B202}"/>
              </a:ext>
            </a:extLst>
          </p:cNvPr>
          <p:cNvSpPr/>
          <p:nvPr/>
        </p:nvSpPr>
        <p:spPr>
          <a:xfrm>
            <a:off x="548680" y="1691680"/>
            <a:ext cx="5255468" cy="31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Kinesitherapy complex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Exarta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– 30 000 BYN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complex is designed to activate the patient's neuromuscular system, after the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cesbre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-vascular diseases and diseases of the musculoskeletal system.
About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need 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 sessions on this simulator.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EB0229-6164-4F9C-8B0D-25E90AE220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96" y="4542256"/>
            <a:ext cx="323540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ctr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purchase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A0E9D7C-EB27-4DB1-BC7C-CD3A5CE47229}"/>
              </a:ext>
            </a:extLst>
          </p:cNvPr>
          <p:cNvSpPr/>
          <p:nvPr/>
        </p:nvSpPr>
        <p:spPr>
          <a:xfrm>
            <a:off x="620688" y="1475656"/>
            <a:ext cx="5327476" cy="5046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Simulator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verticalizer</a:t>
            </a:r>
            <a:r>
              <a:rPr lang="en-GB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rehabilitation" 
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– 10 000 BYN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Designed for early physical rehabilitation of patients with motor disorders after suffering acute cerebral circulatory disorders, diseases and injuries of the musculoskeletal system, prevention of secondary complications caused by hypokinesia.
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650 patients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 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sessions on this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simulator.</a:t>
            </a:r>
            <a:endParaRPr lang="ru-RU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1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ctr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purchase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9CC9186-A495-4626-8EE7-41C6E23CDBD0}"/>
              </a:ext>
            </a:extLst>
          </p:cNvPr>
          <p:cNvSpPr/>
          <p:nvPr/>
        </p:nvSpPr>
        <p:spPr>
          <a:xfrm>
            <a:off x="620688" y="1475656"/>
            <a:ext cx="5472608" cy="646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05000"/>
              </a:lnSpc>
              <a:spcAft>
                <a:spcPts val="0"/>
              </a:spcAft>
            </a:pPr>
            <a:r>
              <a:rPr lang="en-GB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Magnetotherapy 
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Magnetoturbotron</a:t>
            </a:r>
            <a:r>
              <a:rPr lang="en-GB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Lux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cost is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GB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BYN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designed to rehabilitate patients after suffering injuries, musculoskeletal diseases and nervous system.
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algn="just">
              <a:lnSpc>
                <a:spcPct val="105000"/>
              </a:lnSpc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GB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GB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1900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need 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carry out rehabilitation activities at this simulator. 
</a:t>
            </a:r>
            <a:endParaRPr lang="ru-RU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DE9596-D9D0-4C27-BEBD-CA12CC8751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" y="3375383"/>
            <a:ext cx="54726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7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ctr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purchase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E9BEEF4-731E-42B2-9BAD-667329765C8C}"/>
              </a:ext>
            </a:extLst>
          </p:cNvPr>
          <p:cNvSpPr/>
          <p:nvPr/>
        </p:nvSpPr>
        <p:spPr>
          <a:xfrm>
            <a:off x="914840" y="1475656"/>
            <a:ext cx="5033324" cy="433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Transcranial electrical stimulation device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Transair</a:t>
            </a:r>
            <a:r>
              <a:rPr lang="en-GB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- 03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– 75 000 BYN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designed to rehabilitate patients with diseases of the central nervous system, brain injuries, acute cerebral circulatory disorders.
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GB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GB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sessions on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simulator.</a:t>
            </a:r>
            <a:endParaRPr lang="ru-RU" sz="22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D628890-E4FE-488F-A9C3-47993E4A98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50" y="3779912"/>
            <a:ext cx="2833092" cy="256635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875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E56707-2959-4CD9-9EF0-3D9769DED5BC}"/>
              </a:ext>
            </a:extLst>
          </p:cNvPr>
          <p:cNvSpPr txBox="1"/>
          <p:nvPr/>
        </p:nvSpPr>
        <p:spPr>
          <a:xfrm>
            <a:off x="805249" y="899592"/>
            <a:ext cx="5360055" cy="63363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 effects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E14363D-B203-46F8-A979-4AEEF3FC8B07}"/>
              </a:ext>
            </a:extLst>
          </p:cNvPr>
          <p:cNvSpPr/>
          <p:nvPr/>
        </p:nvSpPr>
        <p:spPr>
          <a:xfrm>
            <a:off x="805249" y="2636847"/>
            <a:ext cx="5344324" cy="136255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 disability reduction of  patients with cerebrovascular, musculoskeletal system diseases, and injuries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61D854-C78D-4B57-8F51-FE54AD230547}"/>
              </a:ext>
            </a:extLst>
          </p:cNvPr>
          <p:cNvSpPr/>
          <p:nvPr/>
        </p:nvSpPr>
        <p:spPr>
          <a:xfrm>
            <a:off x="864850" y="5082465"/>
            <a:ext cx="5256584" cy="4231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GB" sz="2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Improving the life quality of patients</a:t>
            </a:r>
            <a:endParaRPr lang="ru-RU" sz="22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BD7F663-F0EF-458F-9E06-177C368DEDFF}"/>
              </a:ext>
            </a:extLst>
          </p:cNvPr>
          <p:cNvSpPr/>
          <p:nvPr/>
        </p:nvSpPr>
        <p:spPr>
          <a:xfrm>
            <a:off x="864850" y="6588224"/>
            <a:ext cx="5300454" cy="4231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en-GB" sz="2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life expectancy</a:t>
            </a:r>
            <a:endParaRPr lang="ru-RU" sz="22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2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696" y="827584"/>
            <a:ext cx="5472608" cy="7890108"/>
          </a:xfrm>
          <a:prstGeom prst="rect">
            <a:avLst/>
          </a:prstGeom>
        </p:spPr>
        <p:txBody>
          <a:bodyPr wrap="square" lIns="0">
            <a:normAutofit/>
          </a:bodyPr>
          <a:lstStyle/>
          <a:p>
            <a:pPr indent="11113" algn="just">
              <a:buFont typeface="Wingdings" panose="05000000000000000000" pitchFamily="2" charset="2"/>
              <a:buChar char="q"/>
            </a:pPr>
            <a:r>
              <a:rPr lang="en-GB" sz="2800" b="1" kern="10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summary:</a:t>
            </a:r>
          </a:p>
          <a:p>
            <a:pPr algn="just"/>
            <a:r>
              <a:rPr lang="en-GB" sz="2800" kern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of the «</a:t>
            </a:r>
            <a:r>
              <a:rPr lang="en-GB" sz="2800" kern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Stolbtsy</a:t>
            </a:r>
            <a:r>
              <a:rPr lang="en-GB" sz="2800" kern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Central Hospital» is medical rehabilitation of patients with musculoskeletal diseases and </a:t>
            </a:r>
            <a:r>
              <a:rPr lang="en-GB" sz="2800" kern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cerebro</a:t>
            </a:r>
            <a:r>
              <a:rPr lang="en-GB" sz="2800" kern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-vascular diseases.
</a:t>
            </a:r>
            <a:endParaRPr lang="ru-RU" sz="2800" kern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113" algn="just">
              <a:buFont typeface="Wingdings" panose="05000000000000000000" pitchFamily="2" charset="2"/>
              <a:buChar char="q"/>
            </a:pPr>
            <a:r>
              <a:rPr lang="en-GB" sz="2800" b="1" kern="1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purpose:</a:t>
            </a:r>
          </a:p>
          <a:p>
            <a:pPr algn="just"/>
            <a:r>
              <a:rPr lang="en-GB" sz="28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of patients after cerebrovascular diseases, diseases of the musculoskeletal system, achievement of the improvement effect in these diseases, reduction of disability.</a:t>
            </a:r>
            <a:endParaRPr lang="ru-RU" sz="28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1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516EC2-A0FF-4C7B-B28F-40A323329718}"/>
              </a:ext>
            </a:extLst>
          </p:cNvPr>
          <p:cNvSpPr/>
          <p:nvPr/>
        </p:nvSpPr>
        <p:spPr>
          <a:xfrm>
            <a:off x="476672" y="1043608"/>
            <a:ext cx="56886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73063">
              <a:buFont typeface="Wingdings" panose="05000000000000000000" pitchFamily="2" charset="2"/>
              <a:buChar char="q"/>
            </a:pPr>
            <a:r>
              <a:rPr lang="en-GB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implementation period: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373063">
              <a:buFont typeface="Wingdings" panose="05000000000000000000" pitchFamily="2" charset="2"/>
              <a:buChar char="q"/>
            </a:pPr>
            <a:r>
              <a:rPr lang="en-GB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Project budget and the amount of funding is:</a:t>
            </a:r>
          </a:p>
          <a:p>
            <a:pPr marL="342900"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 U.S. dollars.
</a:t>
            </a:r>
            <a:endParaRPr lang="en-GB" sz="2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457200" algn="just">
              <a:buFont typeface="Wingdings" panose="05000000000000000000" pitchFamily="2" charset="2"/>
              <a:buChar char="q"/>
            </a:pPr>
            <a:r>
              <a:rPr lang="en-GB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Multiple foreign donations receipts: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three stages of cash flow during the calendar year.
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0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4813D91-1EFD-4A71-97DC-138235FBED2D}"/>
              </a:ext>
            </a:extLst>
          </p:cNvPr>
          <p:cNvSpPr/>
          <p:nvPr/>
        </p:nvSpPr>
        <p:spPr>
          <a:xfrm>
            <a:off x="764704" y="971600"/>
            <a:ext cx="5400600" cy="830997"/>
          </a:xfrm>
          <a:prstGeom prst="rect">
            <a:avLst/>
          </a:prstGeom>
          <a:solidFill>
            <a:srgbClr val="1FA41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 planned for implementation 
as part of the project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7E949D0-C93D-4163-8B37-DC45E6D5CA0C}"/>
              </a:ext>
            </a:extLst>
          </p:cNvPr>
          <p:cNvGrpSpPr/>
          <p:nvPr/>
        </p:nvGrpSpPr>
        <p:grpSpPr>
          <a:xfrm>
            <a:off x="764704" y="2987824"/>
            <a:ext cx="3858939" cy="2487762"/>
            <a:chOff x="316251" y="0"/>
            <a:chExt cx="5701653" cy="367937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6FE140D-9210-482D-A9C5-E1B95CFDA142}"/>
                </a:ext>
              </a:extLst>
            </p:cNvPr>
            <p:cNvSpPr/>
            <p:nvPr/>
          </p:nvSpPr>
          <p:spPr>
            <a:xfrm>
              <a:off x="316251" y="0"/>
              <a:ext cx="5701653" cy="3679379"/>
            </a:xfrm>
            <a:prstGeom prst="rect">
              <a:avLst/>
            </a:prstGeom>
            <a:solidFill>
              <a:srgbClr val="1FA418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3E288E8-9FDF-4110-B5CD-1733D5577B06}"/>
                </a:ext>
              </a:extLst>
            </p:cNvPr>
            <p:cNvSpPr txBox="1"/>
            <p:nvPr/>
          </p:nvSpPr>
          <p:spPr>
            <a:xfrm>
              <a:off x="316251" y="0"/>
              <a:ext cx="5246180" cy="3679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Purchase of medical equipment for rehabilitation activities for patients with </a:t>
              </a:r>
              <a:r>
                <a:rPr lang="en-GB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cerebro</a:t>
              </a:r>
              <a:r>
                <a:rPr lang="en-GB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-vascular diseases and musculoskeletal diseases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5E4F9754-74E9-4512-8349-742FE9790BC2}"/>
              </a:ext>
            </a:extLst>
          </p:cNvPr>
          <p:cNvGrpSpPr/>
          <p:nvPr/>
        </p:nvGrpSpPr>
        <p:grpSpPr>
          <a:xfrm>
            <a:off x="2614634" y="5796136"/>
            <a:ext cx="3550670" cy="2263402"/>
            <a:chOff x="6292063" y="546"/>
            <a:chExt cx="4647635" cy="367915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42ADDD5-BFDC-4C4C-9C85-12B9B621D5AE}"/>
                </a:ext>
              </a:extLst>
            </p:cNvPr>
            <p:cNvSpPr/>
            <p:nvPr/>
          </p:nvSpPr>
          <p:spPr>
            <a:xfrm>
              <a:off x="6292063" y="546"/>
              <a:ext cx="4647635" cy="3679158"/>
            </a:xfrm>
            <a:prstGeom prst="rect">
              <a:avLst/>
            </a:prstGeom>
            <a:solidFill>
              <a:srgbClr val="1FA418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99BAF67-5BDB-41BF-8971-D5ECF5DAB342}"/>
                </a:ext>
              </a:extLst>
            </p:cNvPr>
            <p:cNvSpPr txBox="1"/>
            <p:nvPr/>
          </p:nvSpPr>
          <p:spPr>
            <a:xfrm>
              <a:off x="6292063" y="546"/>
              <a:ext cx="4552301" cy="3679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Rehabilitation activities after suffering </a:t>
              </a:r>
              <a:r>
                <a:rPr lang="en-GB" sz="2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cerebro</a:t>
              </a:r>
              <a:r>
                <a:rPr lang="en-GB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-vascular diseases, musculoskeletal diseases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2013D845-0310-4732-9B63-9530CFD6D79A}"/>
              </a:ext>
            </a:extLst>
          </p:cNvPr>
          <p:cNvSpPr/>
          <p:nvPr/>
        </p:nvSpPr>
        <p:spPr>
          <a:xfrm>
            <a:off x="5229200" y="2200649"/>
            <a:ext cx="648072" cy="359548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xmlns="" id="{7B6D0F4B-F7E3-4073-8676-C98DE780B1B6}"/>
              </a:ext>
            </a:extLst>
          </p:cNvPr>
          <p:cNvSpPr/>
          <p:nvPr/>
        </p:nvSpPr>
        <p:spPr>
          <a:xfrm>
            <a:off x="2370137" y="2171929"/>
            <a:ext cx="648072" cy="81589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50152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1B112B-5C1C-40F3-BADB-2D3527FF8BE1}"/>
              </a:ext>
            </a:extLst>
          </p:cNvPr>
          <p:cNvSpPr txBox="1"/>
          <p:nvPr/>
        </p:nvSpPr>
        <p:spPr>
          <a:xfrm>
            <a:off x="656692" y="971600"/>
            <a:ext cx="5544616" cy="978729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IMPLEMENTATION PLAN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28761BCD-0D16-47D1-BCD7-038F34529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415481"/>
              </p:ext>
            </p:extLst>
          </p:nvPr>
        </p:nvGraphicFramePr>
        <p:xfrm>
          <a:off x="-1827584" y="2195736"/>
          <a:ext cx="1109515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76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F6C05-24C3-4FF0-8534-7BE86F645E56}"/>
              </a:ext>
            </a:extLst>
          </p:cNvPr>
          <p:cNvSpPr txBox="1"/>
          <p:nvPr/>
        </p:nvSpPr>
        <p:spPr>
          <a:xfrm>
            <a:off x="1412776" y="971600"/>
            <a:ext cx="3960440" cy="4247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relevance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C7263B-BF57-4F60-B6AA-27D49D2DEB43}"/>
              </a:ext>
            </a:extLst>
          </p:cNvPr>
          <p:cNvSpPr txBox="1"/>
          <p:nvPr/>
        </p:nvSpPr>
        <p:spPr>
          <a:xfrm>
            <a:off x="764704" y="1547664"/>
            <a:ext cx="532859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The Incidence dynamics of
cerebrovascular diseases cases of the population of </a:t>
            </a:r>
            <a:r>
              <a:rPr lang="en-GB" sz="2400" b="1" dirty="0" err="1">
                <a:latin typeface="Arial" pitchFamily="34" charset="0"/>
                <a:cs typeface="Arial" pitchFamily="34" charset="0"/>
              </a:rPr>
              <a:t>Stolbtsy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district for
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21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–20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
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4F36A82-EAF3-43A0-8D7A-EB7BA7B4D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90539"/>
              </p:ext>
            </p:extLst>
          </p:nvPr>
        </p:nvGraphicFramePr>
        <p:xfrm>
          <a:off x="835596" y="3923928"/>
          <a:ext cx="5257700" cy="31592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14425">
                  <a:extLst>
                    <a:ext uri="{9D8B030D-6E8A-4147-A177-3AD203B41FA5}">
                      <a16:colId xmlns:a16="http://schemas.microsoft.com/office/drawing/2014/main" xmlns="" val="3690793831"/>
                    </a:ext>
                  </a:extLst>
                </a:gridCol>
                <a:gridCol w="1314425">
                  <a:extLst>
                    <a:ext uri="{9D8B030D-6E8A-4147-A177-3AD203B41FA5}">
                      <a16:colId xmlns:a16="http://schemas.microsoft.com/office/drawing/2014/main" xmlns="" val="2150309686"/>
                    </a:ext>
                  </a:extLst>
                </a:gridCol>
                <a:gridCol w="1314425">
                  <a:extLst>
                    <a:ext uri="{9D8B030D-6E8A-4147-A177-3AD203B41FA5}">
                      <a16:colId xmlns:a16="http://schemas.microsoft.com/office/drawing/2014/main" xmlns="" val="1753055939"/>
                    </a:ext>
                  </a:extLst>
                </a:gridCol>
                <a:gridCol w="1314425">
                  <a:extLst>
                    <a:ext uri="{9D8B030D-6E8A-4147-A177-3AD203B41FA5}">
                      <a16:colId xmlns:a16="http://schemas.microsoft.com/office/drawing/2014/main" xmlns="" val="203754232"/>
                    </a:ext>
                  </a:extLst>
                </a:gridCol>
              </a:tblGrid>
              <a:tr h="142521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Year/indicator
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ALL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Diagnosed 
Disability
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Of these in working age
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4296788"/>
                  </a:ext>
                </a:extLst>
              </a:tr>
              <a:tr h="5780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/>
                </a:tc>
              </a:tr>
              <a:tr h="5780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3167804"/>
                  </a:ext>
                </a:extLst>
              </a:tr>
              <a:tr h="5780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2740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345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6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9F6C05-24C3-4FF0-8534-7BE86F645E56}"/>
              </a:ext>
            </a:extLst>
          </p:cNvPr>
          <p:cNvSpPr txBox="1"/>
          <p:nvPr/>
        </p:nvSpPr>
        <p:spPr>
          <a:xfrm>
            <a:off x="1412776" y="971600"/>
            <a:ext cx="3960440" cy="4247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relevance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29733F-4FE6-436E-AE00-46677DCD5699}"/>
              </a:ext>
            </a:extLst>
          </p:cNvPr>
          <p:cNvSpPr txBox="1"/>
          <p:nvPr/>
        </p:nvSpPr>
        <p:spPr>
          <a:xfrm>
            <a:off x="873274" y="1619672"/>
            <a:ext cx="51114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/>
              <a:t>The Incidence dynamics of musculoskeletal system cases of the population of the </a:t>
            </a:r>
            <a:r>
              <a:rPr lang="en-GB" sz="2400" b="1" dirty="0" err="1"/>
              <a:t>Stolbtsy</a:t>
            </a:r>
            <a:r>
              <a:rPr lang="en-GB" sz="2400" b="1" dirty="0"/>
              <a:t> district for </a:t>
            </a:r>
            <a:r>
              <a:rPr lang="en-GB" sz="2400" b="1" dirty="0" smtClean="0"/>
              <a:t>20</a:t>
            </a:r>
            <a:r>
              <a:rPr lang="ru-RU" sz="2400" b="1" dirty="0" smtClean="0"/>
              <a:t>21</a:t>
            </a:r>
            <a:r>
              <a:rPr lang="en-GB" sz="2400" b="1" dirty="0" smtClean="0"/>
              <a:t>-20</a:t>
            </a:r>
            <a:r>
              <a:rPr lang="ru-RU" sz="2400" b="1" dirty="0" smtClean="0"/>
              <a:t>23</a:t>
            </a:r>
            <a:endParaRPr lang="ru-RU" sz="2400" b="1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6956B4C4-0F85-41F7-8ACE-02B775E23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94135"/>
              </p:ext>
            </p:extLst>
          </p:nvPr>
        </p:nvGraphicFramePr>
        <p:xfrm>
          <a:off x="873274" y="3658142"/>
          <a:ext cx="5076006" cy="4154217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547614">
                  <a:extLst>
                    <a:ext uri="{9D8B030D-6E8A-4147-A177-3AD203B41FA5}">
                      <a16:colId xmlns:a16="http://schemas.microsoft.com/office/drawing/2014/main" xmlns="" val="369079383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150309686"/>
                    </a:ext>
                  </a:extLst>
                </a:gridCol>
                <a:gridCol w="1194735">
                  <a:extLst>
                    <a:ext uri="{9D8B030D-6E8A-4147-A177-3AD203B41FA5}">
                      <a16:colId xmlns:a16="http://schemas.microsoft.com/office/drawing/2014/main" xmlns="" val="1753055939"/>
                    </a:ext>
                  </a:extLst>
                </a:gridCol>
                <a:gridCol w="1253537">
                  <a:extLst>
                    <a:ext uri="{9D8B030D-6E8A-4147-A177-3AD203B41FA5}">
                      <a16:colId xmlns:a16="http://schemas.microsoft.com/office/drawing/2014/main" xmlns="" val="203754232"/>
                    </a:ext>
                  </a:extLst>
                </a:gridCol>
              </a:tblGrid>
              <a:tr h="104144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Year/indicator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ALL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Diagnosed Disability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 these in working age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4296788"/>
                  </a:ext>
                </a:extLst>
              </a:tr>
              <a:tr h="92156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3102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9863424"/>
                  </a:ext>
                </a:extLst>
              </a:tr>
              <a:tr h="10139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3265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3167804"/>
                  </a:ext>
                </a:extLst>
              </a:tr>
              <a:tr h="11772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3691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345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69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D0A493-9257-4C3A-8314-E038FF38A4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68" y="4089817"/>
            <a:ext cx="3960440" cy="4154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ctr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purchase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E98C84-AA59-478E-B6CC-FFADB46647A8}"/>
              </a:ext>
            </a:extLst>
          </p:cNvPr>
          <p:cNvSpPr/>
          <p:nvPr/>
        </p:nvSpPr>
        <p:spPr>
          <a:xfrm>
            <a:off x="620688" y="1386985"/>
            <a:ext cx="5327476" cy="475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Walking simulator "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Imitron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Walk Simulator"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cost is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 BYN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used to perform a set of rehabilitation exercises in an upright position for the prevention of tendon contractures and joint degeneration after a severe acute cerebrovascular accident, diseases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injuries of the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musculoskeletal system.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en-GB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1800 patients need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 sessions 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this simulator.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4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D7665E-B4BF-49D7-A751-6004CD4BB9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20" y="3812292"/>
            <a:ext cx="2188432" cy="4455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F3FB732-73C4-4806-A5D8-2519BDBE6DE5}"/>
              </a:ext>
            </a:extLst>
          </p:cNvPr>
          <p:cNvSpPr/>
          <p:nvPr/>
        </p:nvSpPr>
        <p:spPr>
          <a:xfrm>
            <a:off x="908720" y="899592"/>
            <a:ext cx="5039444" cy="453137"/>
          </a:xfrm>
          <a:prstGeom prst="rect">
            <a:avLst/>
          </a:prstGeom>
          <a:solidFill>
            <a:srgbClr val="6CEB1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449580" algn="ctr">
              <a:lnSpc>
                <a:spcPct val="105000"/>
              </a:lnSpc>
              <a:spcAft>
                <a:spcPts val="0"/>
              </a:spcAft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 purchase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FB27E74-1924-4B99-B5DB-1DC6FEFA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6" y="1763688"/>
            <a:ext cx="5400599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en-GB" alt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Biofeedback simulator "Anika's Rehabilitation Glove" </a:t>
            </a:r>
            <a:r>
              <a:rPr lang="en-GB" alt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 cost of the kit is 12 000 BYN)</a:t>
            </a:r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
It is used for the rehabilitation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patients after a stroke,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injuries of the brain and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spinal cord, for the 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 of the upper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limb after injuries and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operations, with post-traumatic 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neuropathies, Parkinson’s 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disease, muscular dystrophy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cerebral palsy.</a:t>
            </a:r>
          </a:p>
          <a:p>
            <a:pPr lvl="0" indent="0"/>
            <a:endParaRPr lang="en-GB" alt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GB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GB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altLang="ru-RU" sz="2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need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rehabilitation 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sessions</a:t>
            </a:r>
          </a:p>
          <a:p>
            <a:pPr lvl="0" indent="0"/>
            <a:r>
              <a:rPr lang="en-GB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this simulator.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82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1486</TotalTime>
  <Words>377</Words>
  <Application>Microsoft Office PowerPoint</Application>
  <PresentationFormat>Экран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Мини-проект «Открытый диалог»</dc:title>
  <dc:creator>geNA</dc:creator>
  <cp:lastModifiedBy>Наталья Леонидовна</cp:lastModifiedBy>
  <cp:revision>98</cp:revision>
  <cp:lastPrinted>2019-09-18T07:32:47Z</cp:lastPrinted>
  <dcterms:created xsi:type="dcterms:W3CDTF">2018-09-18T17:46:07Z</dcterms:created>
  <dcterms:modified xsi:type="dcterms:W3CDTF">2024-03-01T13:35:08Z</dcterms:modified>
</cp:coreProperties>
</file>