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420" r:id="rId4"/>
    <p:sldId id="422" r:id="rId5"/>
    <p:sldId id="41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реки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33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18</c:v>
                </c:pt>
                <c:pt idx="5">
                  <c:v>9</c:v>
                </c:pt>
                <c:pt idx="6">
                  <c:v>27</c:v>
                </c:pt>
                <c:pt idx="7">
                  <c:v>24</c:v>
                </c:pt>
                <c:pt idx="8">
                  <c:v>41</c:v>
                </c:pt>
                <c:pt idx="9">
                  <c:v>3</c:v>
                </c:pt>
                <c:pt idx="10">
                  <c:v>21</c:v>
                </c:pt>
                <c:pt idx="11">
                  <c:v>23</c:v>
                </c:pt>
                <c:pt idx="12">
                  <c:v>33</c:v>
                </c:pt>
                <c:pt idx="13">
                  <c:v>16</c:v>
                </c:pt>
                <c:pt idx="14">
                  <c:v>36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17</c:v>
                </c:pt>
                <c:pt idx="19">
                  <c:v>36</c:v>
                </c:pt>
                <c:pt idx="20">
                  <c:v>18</c:v>
                </c:pt>
                <c:pt idx="21">
                  <c:v>19</c:v>
                </c:pt>
                <c:pt idx="2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B1-4A4B-84FF-6CC248824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ручьи</c:v>
                </c:pt>
              </c:strCache>
            </c:strRef>
          </c:tx>
          <c:spPr>
            <a:solidFill>
              <a:srgbClr val="00467A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1250000000000635E-3"/>
                  <c:y val="-3.0378135434416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C47-4494-82A1-1A54CBDEF9B3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44</c:v>
                </c:pt>
                <c:pt idx="1">
                  <c:v>10</c:v>
                </c:pt>
                <c:pt idx="2">
                  <c:v>9</c:v>
                </c:pt>
                <c:pt idx="4">
                  <c:v>88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35</c:v>
                </c:pt>
                <c:pt idx="9">
                  <c:v>28</c:v>
                </c:pt>
                <c:pt idx="10">
                  <c:v>68</c:v>
                </c:pt>
                <c:pt idx="11">
                  <c:v>21</c:v>
                </c:pt>
                <c:pt idx="12">
                  <c:v>67</c:v>
                </c:pt>
                <c:pt idx="15">
                  <c:v>5</c:v>
                </c:pt>
                <c:pt idx="16">
                  <c:v>19</c:v>
                </c:pt>
                <c:pt idx="18">
                  <c:v>6</c:v>
                </c:pt>
                <c:pt idx="19">
                  <c:v>57</c:v>
                </c:pt>
                <c:pt idx="20">
                  <c:v>23</c:v>
                </c:pt>
                <c:pt idx="2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8A-4A72-B6AF-6D1C1B21B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62408936"/>
        <c:axId val="5749496"/>
      </c:barChart>
      <c:catAx>
        <c:axId val="262408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9496"/>
        <c:crosses val="autoZero"/>
        <c:auto val="1"/>
        <c:lblAlgn val="ctr"/>
        <c:lblOffset val="100"/>
        <c:noMultiLvlLbl val="0"/>
      </c:catAx>
      <c:valAx>
        <c:axId val="574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2408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5</c:v>
                </c:pt>
                <c:pt idx="10">
                  <c:v>4</c:v>
                </c:pt>
                <c:pt idx="11">
                  <c:v>9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E2-4B31-9875-7731E57AF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9884328"/>
        <c:axId val="252777800"/>
      </c:barChart>
      <c:catAx>
        <c:axId val="25988432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252777800"/>
        <c:crosses val="autoZero"/>
        <c:auto val="1"/>
        <c:lblAlgn val="ctr"/>
        <c:lblOffset val="100"/>
        <c:noMultiLvlLbl val="0"/>
      </c:catAx>
      <c:valAx>
        <c:axId val="252777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9884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0.04511</cdr:x>
      <cdr:y>0.06859</cdr:y>
    </cdr:from>
    <cdr:to>
      <cdr:x>0.12838</cdr:x>
      <cdr:y>0.20874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" y="447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0.06939</cdr:x>
      <cdr:y>0.06859</cdr:y>
    </cdr:from>
    <cdr:to>
      <cdr:x>0.94605</cdr:x>
      <cdr:y>0.20874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447503"/>
          <a:ext cx="9626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0.09368</cdr:x>
      <cdr:y>0.09049</cdr:y>
    </cdr:from>
    <cdr:to>
      <cdr:x>0.17695</cdr:x>
      <cdr:y>0.23064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28700" y="590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Сведения о разработке в 2022 году промышленных карьеров </a:t>
          </a:r>
        </a:p>
        <a:p xmlns:a="http://schemas.openxmlformats.org/drawingml/2006/main">
          <a:r>
            <a:rPr lang="ru-RU" sz="1800" b="1" dirty="0"/>
            <a:t>                                             в разрезе районов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0.67079</cdr:x>
      <cdr:y>0.20144</cdr:y>
    </cdr:from>
    <cdr:to>
      <cdr:x>0.75406</cdr:x>
      <cdr:y>0.34159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66000" y="1314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Общее количество разрабатываемых</a:t>
          </a:r>
        </a:p>
        <a:p xmlns:a="http://schemas.openxmlformats.org/drawingml/2006/main">
          <a:r>
            <a:rPr lang="ru-RU" dirty="0"/>
            <a:t>карьеров по Минской области </a:t>
          </a:r>
        </a:p>
        <a:p xmlns:a="http://schemas.openxmlformats.org/drawingml/2006/main">
          <a:r>
            <a:rPr lang="ru-RU" sz="1100" dirty="0"/>
            <a:t>составляет 74 шт.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0EF5-8FEE-4CB1-A7D8-8E1FA0B86823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99B9-1E11-4D16-8E0D-85FBA91A25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96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57138"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65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1010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6"/>
            <a:ext cx="4560094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1879" y="31750"/>
            <a:ext cx="3639740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069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/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9797-BEFB-4729-9DDB-BB7878BDDC7D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15E-7705-4677-8516-EE69FBEB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2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E27B-E4F2-451A-832A-1A7410E6F68E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70F0-2A15-47E1-A743-5D22671A7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/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5F1B-1381-461C-980C-3EC47C012738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1F9D-AE42-4731-B84B-40719DB2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2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5353-B2BA-4831-8B25-ED910C39F640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D1CA-F5D4-476D-9A1D-A6013E917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591-3F7A-4732-890F-B44059BD7F79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6F5C-525F-4959-BF5C-FF437D6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681-CD08-47F3-BE84-DAA4C62AE75F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5B0B-1AE8-4827-B12E-59065F69D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9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0DA-A344-46DE-9478-FF7AF7A3A35A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0CE4-8654-4196-83F1-0E08A81E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1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C79A-E884-460C-931D-D32901A807EF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814-7AF4-45DB-A135-E560130B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D6D-90C5-440E-9A79-3D21C975692B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942-B9F8-4413-8B31-85A053BC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4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B289-7F53-49D8-BF9D-ED2405C636CC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0AAB-5166-4BD0-B186-CAF87A6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6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A866-BD1D-49C1-93D3-32F449C8BA86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9AF6-E991-4582-9E9C-76CE6E4F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2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24C-F353-4669-AE3B-92AABE99D7B3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086A-82BB-4B74-A6DE-A7484D8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36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56F-4C55-4CC6-BB0D-7F71359503F7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C065-8675-43A9-8403-1D180F7F1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B693-4D01-4B97-88FA-82F5B7137DB3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9C5D-B35E-4AF7-BC8B-B8C56E0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9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3A13-24D0-4546-B513-33F7D10DA5D4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021-E953-452C-90D2-59FDC13F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696-5492-4089-8992-9FDEFDD26C23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9818-009A-41F9-ABC7-D6FF6127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4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2AD-9AD0-4B5E-BD60-A8DE900184CA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EE3F-5E79-4663-8380-79175E10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6905625" y="2963864"/>
            <a:ext cx="2235994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60" y="4487864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3160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10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108DFA-35F5-4813-BD06-FF6430DFDBF8}" type="datetime1">
              <a:rPr lang="ru-RU"/>
              <a:pPr>
                <a:defRPr/>
              </a:pPr>
              <a:t>13.05.2023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60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85A2497-AD83-427C-9B20-72BC8D0D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48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68370F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200" kern="1200">
          <a:solidFill>
            <a:srgbClr val="68370F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4pPr>
      <a:lvl5pPr marL="15859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0"/>
            <a:ext cx="11809312" cy="6858000"/>
          </a:xfrm>
          <a:prstGeom prst="rect">
            <a:avLst/>
          </a:prstGeom>
        </p:spPr>
      </p:pic>
      <p:pic>
        <p:nvPicPr>
          <p:cNvPr id="3" name="Объект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671" y="188640"/>
            <a:ext cx="1944216" cy="25202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999925" rev="0"/>
            </a:camera>
            <a:lightRig rig="glow" dir="t">
              <a:rot lat="0" lon="0" rev="4800000"/>
            </a:lightRig>
          </a:scene3d>
          <a:sp3d prstMaterial="matte">
            <a:bevelT w="139700"/>
          </a:sp3d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692696" y="2708920"/>
            <a:ext cx="11737303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kumimoji="0" lang="ru-RU" sz="11800" b="1" i="1" u="none" strike="noStrike" kern="1200" cap="all" spc="0" normalizeH="0" baseline="0" noProof="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AA93A"/>
                </a:solidFill>
                <a:effectLst>
                  <a:outerShdw dist="38100" dir="1800000" sx="1000" sy="1000" algn="bl" rotWithShape="0">
                    <a:prstClr val="black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lang="ru-RU" sz="11800" b="1" i="1" dirty="0">
                <a:ln w="13462">
                  <a:solidFill>
                    <a:prstClr val="black"/>
                  </a:solidFill>
                  <a:prstDash val="solid"/>
                </a:ln>
                <a:effectLst>
                  <a:outerShdw dist="38100" dir="1800000" sx="1000" sy="1000" algn="bl" rotWithShape="0">
                    <a:prstClr val="black"/>
                  </a:outerShdw>
                </a:effectLst>
              </a:rPr>
              <a:t>Соблюдение мер безопасности на воде – основа обеспечения сохранности жизни и здоровья граждан</a:t>
            </a: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269" y="4509213"/>
            <a:ext cx="4657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e-B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cs typeface="+mn-cs"/>
              </a:rPr>
              <a:t>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0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87708"/>
              </p:ext>
            </p:extLst>
          </p:nvPr>
        </p:nvGraphicFramePr>
        <p:xfrm>
          <a:off x="-1908720" y="-3"/>
          <a:ext cx="11052720" cy="6872110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476609166"/>
                    </a:ext>
                  </a:extLst>
                </a:gridCol>
                <a:gridCol w="2807486">
                  <a:extLst>
                    <a:ext uri="{9D8B030D-6E8A-4147-A177-3AD203B41FA5}">
                      <a16:colId xmlns="" xmlns:a16="http://schemas.microsoft.com/office/drawing/2014/main" val="552584072"/>
                    </a:ext>
                  </a:extLst>
                </a:gridCol>
                <a:gridCol w="7148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774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(10)</a:t>
                      </a:r>
                    </a:p>
                  </a:txBody>
                  <a:tcPr marL="22297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736            от  19.04.2023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2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№1 ДУП «Санаторий «Нарочь»Пляж №2 ДУП «Санаторий «Нарочь»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санаторий «Нарочь»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"Нарочь" ОСВОД Спасательная станция "Нарочь"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ДУП санаторий «Нарочанка»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санаторий «Нарочанка»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7163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Санаторий «Журавушка»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КПУП « Минскхлебпром»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"Зубренок" ОСВОД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УО НДООЦ «Зубренок»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УО НДООЦ «Зубренок»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"Зубренок" ОСВОД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ОЦ «Нарочанка»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ДУП «Санаторий «Нарочанка»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9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Пляжно- парковая зона к.п.Нарочь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Национальный парк «Нарочанский»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РСКУП «Санаторий «Белая Русь»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РСКУП «Санаторий «Белая Русь», МВД РБ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Спасательная станция "Нарочь"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696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ГЛОУ «Санаторий «Сосны»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ГЛОУ «Санаторий «Сосны», управления делами Президента РБ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6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"Наносы Отдых"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Наносы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00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 на оз.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Мястро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г.Мядель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Мядельская спасательная станция ОСВОД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22297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озере Дикое городской пляж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«Несвижское ЖКХ»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№181 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 спасательный пост ОСВОД (круглогодичный)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83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«Тихая заводь»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Городейский поселковый исполком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 24.01.22</a:t>
                      </a:r>
                    </a:p>
                  </a:txBody>
                  <a:tcPr marL="4129" marR="4129" marT="41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"Тихая заводъ" ОСВОД (сезонный)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озере д.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С.Липка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Несвижский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сельисполком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Пуховичский (5)</a:t>
                      </a:r>
                    </a:p>
                  </a:txBody>
                  <a:tcPr marL="185816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33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Титовка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№951 от 31.03.2022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Марьиногорский спасательный пост ОСВОД (круглогодичный)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122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Материнское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"Материнский" спасательный пост ОСВОД (сезонный)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696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Михайловское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«Пуховичское ПМС»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"Михайловский" спасательный пост ОСВОД (сезонный)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86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водоёме аг. Дукора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«Жилтеплосервис»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водоеме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Узляны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Жилтеплосервис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6964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Слуцкий (2)</a:t>
                      </a:r>
                    </a:p>
                  </a:txBody>
                  <a:tcPr marL="148653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469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Водохранилище Рудня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ОДО «Универсалсервис»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№892 от 25.03.2022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3122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Случь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районе 11 городка ул. Социалистическая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г.Слуцк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9" marR="4129" marT="41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КУП «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Слуцкое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Слуцкий спасательный пост ОСВОД (круглогодичный)</a:t>
                      </a:r>
                    </a:p>
                  </a:txBody>
                  <a:tcPr marL="4129" marR="4129" marT="412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8540"/>
              </p:ext>
            </p:extLst>
          </p:nvPr>
        </p:nvGraphicFramePr>
        <p:xfrm>
          <a:off x="-1908720" y="9"/>
          <a:ext cx="11052720" cy="6699345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769614030"/>
                    </a:ext>
                  </a:extLst>
                </a:gridCol>
                <a:gridCol w="2525968">
                  <a:extLst>
                    <a:ext uri="{9D8B030D-6E8A-4147-A177-3AD203B41FA5}">
                      <a16:colId xmlns="" xmlns:a16="http://schemas.microsoft.com/office/drawing/2014/main" val="3695016856"/>
                    </a:ext>
                  </a:extLst>
                </a:gridCol>
                <a:gridCol w="6062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98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527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Смолевичский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153262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Пляж, Смолевичское водохранилище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«ПМК-72»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№903 от 29.03. 2022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Смолевичская спасательная станция ОСВОД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7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«Смолевичское ЖКХ»</a:t>
                      </a:r>
                      <a:endParaRPr lang="x-none"/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Пляж, Петровичское водохранилище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Драчковский сельисполком КУП «Смолевичское ЖКХ»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Петровичский спасательный пост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Дубровское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водохранилище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Озерицкий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Агро»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Солигорский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(2)</a:t>
                      </a:r>
                    </a:p>
                  </a:txBody>
                  <a:tcPr marL="191578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154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Пляжная зона Солигорского водохранилища в г. Солигорске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СТУШИ 1 «ЖКХ «Комплекс»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№447от  28.03.2023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Солигорский пост ОСВОД(сезонный)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Пляжная зона водоема д.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Саковичи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Старобинский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сельисполком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ГЛХУ Старобинский лесхоз», ГП «Эко Комплекс»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"Саковичи" ОСВОД (сезонный) 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(4)</a:t>
                      </a:r>
                    </a:p>
                  </a:txBody>
                  <a:tcPr marL="153262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13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пруд в д. Буденичи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«Стародорожский лесхоз»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№308 от 18.04.2018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№2 пост ОСВОД(сезонный)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озеро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Скачальское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«Стародорожский лесхоз»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Скачальское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Водохранилище "Левки"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«Стародорожское ПМС»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Левки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ОСВОД (сезонный)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5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пруд в г. Старые Дороги по ул. Московская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8316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Стародорожский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№1 пост ОСВОД (круглогодичный)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27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(7)</a:t>
                      </a:r>
                    </a:p>
                  </a:txBody>
                  <a:tcPr marL="191578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Городекой пляж на р. Неман, ул. Набережная, г. Столбцы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№384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спасательный пост №2 ОСВОД 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7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5985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на озере г. Столбцы ( ул.17 Сентября)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«Столбцовский ОКС»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15.03.2022</a:t>
                      </a:r>
                    </a:p>
                  </a:txBody>
                  <a:tcPr marL="38316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Столбцовский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спасательный пост №1ОСВОД (круглогодичный)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5276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на р. Неман ТОК «Высокий берег»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ТОК «Высокий берег»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5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449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р. Неман вблизи детского оздоровительного лагеря «Теремок»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«Вишневецкий- агро»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"Теремок" ОСВОД(сезонный)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реке Неман вблизи д.Жуков Борок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СХФ «Аталезь-агро»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озере Кромань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«Столбцовский лесхоз»</a:t>
                      </a:r>
                    </a:p>
                  </a:txBody>
                  <a:tcPr marL="4257" marR="4257" marT="425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527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д. Подгорная (правая сторона)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Рудьмянское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хозяйство»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257" marR="4257" marT="42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557183"/>
              </p:ext>
            </p:extLst>
          </p:nvPr>
        </p:nvGraphicFramePr>
        <p:xfrm>
          <a:off x="-1908720" y="-1"/>
          <a:ext cx="11052720" cy="6722103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54">
                  <a:extLst>
                    <a:ext uri="{9D8B030D-6E8A-4147-A177-3AD203B41FA5}">
                      <a16:colId xmlns="" xmlns:a16="http://schemas.microsoft.com/office/drawing/2014/main" val="4114728143"/>
                    </a:ext>
                  </a:extLst>
                </a:gridCol>
                <a:gridCol w="29781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5601">
                  <a:extLst>
                    <a:ext uri="{9D8B030D-6E8A-4147-A177-3AD203B41FA5}">
                      <a16:colId xmlns="" xmlns:a16="http://schemas.microsoft.com/office/drawing/2014/main" val="2694388540"/>
                    </a:ext>
                  </a:extLst>
                </a:gridCol>
                <a:gridCol w="23679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48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77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530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Узденский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(4)</a:t>
                      </a:r>
                    </a:p>
                  </a:txBody>
                  <a:tcPr marL="38501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2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для купания на р. Неман, аг. Могильно, ул. Школьная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для купания на р. Неман, аг. Могильно, ул. Школьная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№575 от 22.03.2022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33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Лошанском водохранилище в районе д. Кривели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Лошанском водохранилище в районе д. Кривели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"Лошанский" спасательный пост ОСВОД (сезонный)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3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в аг. Озеро по ул. Первомайской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Место купания на озере в аг. Озеро по ул. Первомайской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168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"Озеро"ОСВОД (сезонный)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53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по ул. Неманская в г. Узда</a:t>
                      </a:r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по ул. Неманская в г. Узда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Узденское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«Узденское ЖКХ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530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Червенский (2)</a:t>
                      </a:r>
                    </a:p>
                  </a:txBody>
                  <a:tcPr marL="320842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987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Натальевск</a:t>
                      </a:r>
                      <a:endParaRPr lang="x-none"/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Натальевск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«Червенское ЖКХ»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«Червенское ЖКХ»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№488 от 28.03.2022 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Червенский спасательный пост ОСВОД(круглогодичный)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92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отдыха, р. Волма, д. Озерный</a:t>
                      </a:r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отдыха, р. Волма, д. Озерный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«Волма», ГП «Минтранс»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«Волма», ГП «Минтранс»</a:t>
                      </a:r>
                    </a:p>
                  </a:txBody>
                  <a:tcPr marL="7130" marR="7130" marT="71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4168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5306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г.Жодино (1)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430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Плиса в г. Жодино</a:t>
                      </a:r>
                      <a:endParaRPr lang="x-none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на р. Плиса в г. Жодино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ГУП «Объединение ЖКХ»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«Объединение ЖКХ»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№341 от 02.03.2022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"Жодинский" спасательный пост ОСВОД(круглогодичный)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8785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x-none" dirty="0"/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707439">
                <a:tc gridSpan="7"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7951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30" marR="7130" marT="713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9260" y="1359694"/>
            <a:ext cx="38858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Количество рек и ручьев Минской области</a:t>
            </a:r>
            <a:endParaRPr lang="en-US" sz="13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48850013"/>
              </p:ext>
            </p:extLst>
          </p:nvPr>
        </p:nvGraphicFramePr>
        <p:xfrm>
          <a:off x="0" y="1024067"/>
          <a:ext cx="9144000" cy="48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338A3ED5-FB05-47E4-8036-27B638135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148896"/>
              </p:ext>
            </p:extLst>
          </p:nvPr>
        </p:nvGraphicFramePr>
        <p:xfrm>
          <a:off x="261687" y="1439273"/>
          <a:ext cx="8707856" cy="4457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6143">
                  <a:extLst>
                    <a:ext uri="{9D8B030D-6E8A-4147-A177-3AD203B41FA5}">
                      <a16:colId xmlns="" xmlns:a16="http://schemas.microsoft.com/office/drawing/2014/main" val="346064062"/>
                    </a:ext>
                  </a:extLst>
                </a:gridCol>
                <a:gridCol w="5638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38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3885">
                  <a:extLst>
                    <a:ext uri="{9D8B030D-6E8A-4147-A177-3AD203B41FA5}">
                      <a16:colId xmlns="" xmlns:a16="http://schemas.microsoft.com/office/drawing/2014/main" val="1173613902"/>
                    </a:ext>
                  </a:extLst>
                </a:gridCol>
                <a:gridCol w="628792">
                  <a:extLst>
                    <a:ext uri="{9D8B030D-6E8A-4147-A177-3AD203B41FA5}">
                      <a16:colId xmlns="" xmlns:a16="http://schemas.microsoft.com/office/drawing/2014/main" val="1228458261"/>
                    </a:ext>
                  </a:extLst>
                </a:gridCol>
                <a:gridCol w="565699">
                  <a:extLst>
                    <a:ext uri="{9D8B030D-6E8A-4147-A177-3AD203B41FA5}">
                      <a16:colId xmlns="" xmlns:a16="http://schemas.microsoft.com/office/drawing/2014/main" val="4083840797"/>
                    </a:ext>
                  </a:extLst>
                </a:gridCol>
                <a:gridCol w="648294">
                  <a:extLst>
                    <a:ext uri="{9D8B030D-6E8A-4147-A177-3AD203B41FA5}">
                      <a16:colId xmlns="" xmlns:a16="http://schemas.microsoft.com/office/drawing/2014/main" val="1947395789"/>
                    </a:ext>
                  </a:extLst>
                </a:gridCol>
                <a:gridCol w="548902">
                  <a:extLst>
                    <a:ext uri="{9D8B030D-6E8A-4147-A177-3AD203B41FA5}">
                      <a16:colId xmlns="" xmlns:a16="http://schemas.microsoft.com/office/drawing/2014/main" val="2320164892"/>
                    </a:ext>
                  </a:extLst>
                </a:gridCol>
                <a:gridCol w="573656">
                  <a:extLst>
                    <a:ext uri="{9D8B030D-6E8A-4147-A177-3AD203B41FA5}">
                      <a16:colId xmlns="" xmlns:a16="http://schemas.microsoft.com/office/drawing/2014/main" val="2195721957"/>
                    </a:ext>
                  </a:extLst>
                </a:gridCol>
                <a:gridCol w="586126">
                  <a:extLst>
                    <a:ext uri="{9D8B030D-6E8A-4147-A177-3AD203B41FA5}">
                      <a16:colId xmlns="" xmlns:a16="http://schemas.microsoft.com/office/drawing/2014/main" val="2201166603"/>
                    </a:ext>
                  </a:extLst>
                </a:gridCol>
                <a:gridCol w="636008">
                  <a:extLst>
                    <a:ext uri="{9D8B030D-6E8A-4147-A177-3AD203B41FA5}">
                      <a16:colId xmlns="" xmlns:a16="http://schemas.microsoft.com/office/drawing/2014/main" val="2718156956"/>
                    </a:ext>
                  </a:extLst>
                </a:gridCol>
                <a:gridCol w="470452">
                  <a:extLst>
                    <a:ext uri="{9D8B030D-6E8A-4147-A177-3AD203B41FA5}">
                      <a16:colId xmlns="" xmlns:a16="http://schemas.microsoft.com/office/drawing/2014/main" val="2807621940"/>
                    </a:ext>
                  </a:extLst>
                </a:gridCol>
                <a:gridCol w="712129">
                  <a:extLst>
                    <a:ext uri="{9D8B030D-6E8A-4147-A177-3AD203B41FA5}">
                      <a16:colId xmlns="" xmlns:a16="http://schemas.microsoft.com/office/drawing/2014/main" val="3395397775"/>
                    </a:ext>
                  </a:extLst>
                </a:gridCol>
              </a:tblGrid>
              <a:tr h="1589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Районы и города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1224581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628543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087584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23749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9559012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818856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Жодино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3936864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34483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537393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207919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083749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44797742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19724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Молодечненский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6292287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Мядельский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8335850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Несвижский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1150283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Пуховичский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540006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2924355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Смолевичский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411131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Солигорский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3005068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Стародорожский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7605286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Столбцовский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9664563"/>
                  </a:ext>
                </a:extLst>
              </a:tr>
              <a:tr h="178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Узденский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3985006"/>
                  </a:ext>
                </a:extLst>
              </a:tr>
              <a:tr h="1968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938884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 Минскую область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3054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7869EF-7CC3-4C03-A175-7184CC23DA2B}"/>
              </a:ext>
            </a:extLst>
          </p:cNvPr>
          <p:cNvSpPr txBox="1"/>
          <p:nvPr/>
        </p:nvSpPr>
        <p:spPr>
          <a:xfrm>
            <a:off x="2773680" y="1139190"/>
            <a:ext cx="49758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людей на водах с 2011 по 2022 года</a:t>
            </a:r>
            <a:endParaRPr lang="x-none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6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569022"/>
              </p:ext>
            </p:extLst>
          </p:nvPr>
        </p:nvGraphicFramePr>
        <p:xfrm>
          <a:off x="179514" y="832866"/>
          <a:ext cx="8640957" cy="5620476"/>
        </p:xfrm>
        <a:graphic>
          <a:graphicData uri="http://schemas.openxmlformats.org/drawingml/2006/table">
            <a:tbl>
              <a:tblPr/>
              <a:tblGrid>
                <a:gridCol w="934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0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3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35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141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35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1414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1354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1414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1354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1414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1354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2785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044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341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районов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Березинский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Борисовский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Вилейский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Воложинский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Дзержинский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гор. Жодино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Клецкий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2(-1)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Копыльский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Крупский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Логойский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Любанский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Минский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Молодечненский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Мядельский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10(-1)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Несвижский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Пуховичский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Слуцкий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Смолевичский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Солигорский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2(-2)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Стародорожский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Столбцовский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Узденский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Червенский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19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134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776" marR="40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314793"/>
            <a:ext cx="91439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 массового купания населения, определенных решениями райисполкомов и </a:t>
            </a:r>
            <a:r>
              <a:rPr kumimoji="0" lang="ru-RU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Жодинского</a:t>
            </a:r>
            <a:r>
              <a:rPr kumimoji="0" 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горисполкома на 2012-2023 гг.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2230"/>
              </p:ext>
            </p:extLst>
          </p:nvPr>
        </p:nvGraphicFramePr>
        <p:xfrm>
          <a:off x="-2268760" y="4"/>
          <a:ext cx="11412758" cy="7124217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="" xmlns:a16="http://schemas.microsoft.com/office/drawing/2014/main" val="1027925081"/>
                    </a:ext>
                  </a:extLst>
                </a:gridCol>
                <a:gridCol w="2740937">
                  <a:extLst>
                    <a:ext uri="{9D8B030D-6E8A-4147-A177-3AD203B41FA5}">
                      <a16:colId xmlns="" xmlns:a16="http://schemas.microsoft.com/office/drawing/2014/main" val="3389743417"/>
                    </a:ext>
                  </a:extLst>
                </a:gridCol>
                <a:gridCol w="5425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85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01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зон массового отдыха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Закрепленная организация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 дата решения Р(Г)ИК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Наличие спасательного объекта</a:t>
                      </a:r>
                    </a:p>
                  </a:txBody>
                  <a:tcPr marL="2098" marR="2098" marT="2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80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Березинский (4)</a:t>
                      </a:r>
                    </a:p>
                  </a:txBody>
                  <a:tcPr marL="75523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Городекой пляж на р. Березина к востоку от ул. Ульянова в г. Березино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РКУП «Березинское ЖКХ»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№353 от 21.03.2023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Березенский спасательный пост ОСВОД (круглогодичный)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38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д.Поплавы, Березинского р-на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«Здравушка-милк»,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Поплавский с/с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380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д.Маческ, Березинского р-на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УП«АгроМАЗ», 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Погостский с/с 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Акватория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р.Березина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пер.Речному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г.Березино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РКУП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Березинское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3802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Борисовский (8)</a:t>
                      </a:r>
                    </a:p>
                  </a:txBody>
                  <a:tcPr marL="94404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61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по ул. Красноармейской в г. Борисове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ПУП «Борисовский комбинат текстильных материалов», ОАО «Резинотехника»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№559 от 22.03.2023</a:t>
                      </a:r>
                    </a:p>
                  </a:txBody>
                  <a:tcPr marL="18881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380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ул. Парашютистов в г. Борисове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«Полимиз»,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7762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«ОАО Лесохимик»,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5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шпалопропиточный завод»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869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городской пляж в районе пешеходного моста через р. Березину в г. Борисове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завод агрегатов», УП «Жилье»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Борисовская сп. станция ОСВОД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5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ул. П. Осипенко в г. Борисове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ДОК», УП «Бумажная фабрика»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869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«Дубки» в районе железнодорожного моста через р. Березина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«Борисовдрев», филиал «Боримак» УП БКХ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Сезонный Спасательный пост "Дубки"ОСВОД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2538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«Пески» на правом берегу р. Березина в районе д. М. Стахово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ГОЛХУ «Борисовский опытный лесхоз»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Пригородный сельисполком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2538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«Брилевское поле» в районе д. Студенка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«завод сборного железобетона»,</a:t>
                      </a:r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25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«Борисовжилстрой», Веселовский сельисполком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63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x-none"/>
                    </a:p>
                  </a:txBody>
                  <a:tcPr marL="2098" marR="2098" marT="2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648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правом берегу р. Березина в районе д. Б.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Стахово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 д. Дудинка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«Борисовский завод медицинских препаратов», ГОЛХУ «Борисовский опытный лесхоз»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пост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"Дудинка" СОВОД (сезонный)</a:t>
                      </a:r>
                    </a:p>
                  </a:txBody>
                  <a:tcPr marL="2098" marR="2098" marT="209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153165"/>
              </p:ext>
            </p:extLst>
          </p:nvPr>
        </p:nvGraphicFramePr>
        <p:xfrm>
          <a:off x="-2124744" y="0"/>
          <a:ext cx="11268743" cy="6857999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472294137"/>
                    </a:ext>
                  </a:extLst>
                </a:gridCol>
                <a:gridCol w="2842562">
                  <a:extLst>
                    <a:ext uri="{9D8B030D-6E8A-4147-A177-3AD203B41FA5}">
                      <a16:colId xmlns="" xmlns:a16="http://schemas.microsoft.com/office/drawing/2014/main" val="2612121746"/>
                    </a:ext>
                  </a:extLst>
                </a:gridCol>
                <a:gridCol w="7044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30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Вилейский (4)</a:t>
                      </a:r>
                    </a:p>
                  </a:txBody>
                  <a:tcPr marL="30211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Детский пляж на р. Вилия «Солнечный» по ул. Московской в г. Вилейка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«Вилейское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№367 от 18.03.2022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, Вилейское водохранилище, г. Вилейка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ГУП «Вилейское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Вилейская спасательная станция ОСВОД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Слободское озеро пляж Вилейского в-ща вблизи д.Косута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ГОЛХУ «Вилейский опытный лесхоз»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пост "Косута" ОСВОД (сезонный)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Пруд в д. Осиповичи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ГУП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Вилейское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ЖКХ»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 (5)</a:t>
                      </a:r>
                    </a:p>
                  </a:txBody>
                  <a:tcPr marL="251762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«Воложинское водохранилище»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 Воложинский жилкомхоз»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№495 от 29.03.2022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 спасательный пост ОСВОД (сезонный)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1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«Желтый берег»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«Воложинский лесхоз»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070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«Саковщина»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РУП « Воложинский жилкомхоз»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Саковщинский спасательный пост ОСВОД (круглогодичный)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4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"Выгоничи"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ИП Зинченко 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71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Погорелка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 вблизи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ГЛХУ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Воложинский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лесхоз»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070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Дзержинский (3)</a:t>
                      </a:r>
                    </a:p>
                  </a:txBody>
                  <a:tcPr marL="251762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 Дя гильно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«Дзержинское ЖКХ»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№608 от 21.03.2022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Дзержинский спасательный пост ОСВОД (круглогодичный)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6678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д. Полоневичи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«Дзержинское ЖКХ»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"Полоневичи" ОСВОД (сезонный)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81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курортно-санаторной зоны «Веста»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Сервистный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центр Веста»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8008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Клецкий (2)</a:t>
                      </a:r>
                    </a:p>
                  </a:txBody>
                  <a:tcPr marL="402819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447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«Клецкий пруд», г. Клецк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КУП «Клецкое </a:t>
                      </a:r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ЖКХ»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№400 от 29.03.2022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Клецкий спасательный пост ОСВОД (круглогодичный)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80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595" marR="5595" marT="5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Беразнячок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Морочский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СИК</a:t>
                      </a:r>
                    </a:p>
                  </a:txBody>
                  <a:tcPr marL="5595" marR="5595" marT="55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95" marR="5595" marT="55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690496"/>
              </p:ext>
            </p:extLst>
          </p:nvPr>
        </p:nvGraphicFramePr>
        <p:xfrm>
          <a:off x="-2052736" y="3"/>
          <a:ext cx="11196736" cy="677474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="" xmlns:a16="http://schemas.microsoft.com/office/drawing/2014/main" val="3579292983"/>
                    </a:ext>
                  </a:extLst>
                </a:gridCol>
                <a:gridCol w="2600897">
                  <a:extLst>
                    <a:ext uri="{9D8B030D-6E8A-4147-A177-3AD203B41FA5}">
                      <a16:colId xmlns="" xmlns:a16="http://schemas.microsoft.com/office/drawing/2014/main" val="2190661112"/>
                    </a:ext>
                  </a:extLst>
                </a:gridCol>
                <a:gridCol w="7120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11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68679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Копыльский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(3)</a:t>
                      </a:r>
                    </a:p>
                  </a:txBody>
                  <a:tcPr marL="28989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2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№2, г. Копыль у аг.Песочное</a:t>
                      </a:r>
                    </a:p>
                  </a:txBody>
                  <a:tcPr marL="41413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«Копыльское ЖКХ»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№401 от 15.03.2022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Копыльский спасательный пост ОСВОД (круглогодичный)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77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пруду в д. Богуши</a:t>
                      </a:r>
                    </a:p>
                  </a:txBody>
                  <a:tcPr marL="41413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ОАО "ПМК-11" г.Копыль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"Богуши"ОСВОД (сезонный)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77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на водоеме д.Островок</a:t>
                      </a:r>
                    </a:p>
                  </a:txBody>
                  <a:tcPr marL="41413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КСУП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Докторовичи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Спасательный пост "Островок" ОСВОД (сезонный)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Крупский (10)</a:t>
                      </a:r>
                    </a:p>
                  </a:txBody>
                  <a:tcPr marL="4601" marR="4601" marT="460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«Выспа», оз.Селява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№329 от 09.04. 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«Шип»,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«Золотой рог», оз. Селява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ГЛУХ «Крупский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«Панская Купальня»,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«Заказник «Селява»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«Гузовино»,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ГПУ «Заказник «Селява»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«Комсомольский берег», оз. Селява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отдел образования, спорта и туризма Крупского РИК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Селявский спасательный пост ОСВОД (сезонный)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«Лебединный берег» оз.Обида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ИП ВАСЬКО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36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массового отдыха «Селява Тур» оз. Селява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«Селява Тур»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Городской пляж №1 на Крупском водохранилище , ул. Набережная, г. Крупки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КУП «Жилтеплострой»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Крупский спасательный пос ОСВОД (сезонный)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Годской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пляж №2,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Крупское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водохранилище, ул. Восточная, г. Крупки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КУП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Жилтеплострой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8679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Логойский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(5)</a:t>
                      </a:r>
                    </a:p>
                  </a:txBody>
                  <a:tcPr marL="248478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332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Пруд в горнолыжном центр «Логойск»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центр «Логойск»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№585 18.03.2022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24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Дом отдыха "Логойский"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Турист-экскурс УП "Минсктурист"</a:t>
                      </a:r>
                    </a:p>
                  </a:txBody>
                  <a:tcPr marL="4601" marR="4601" marT="4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413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867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Пруд в горнолыжном оздоровительном комплексе «Силичи»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оздоровительный комплекс «Силичи»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1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6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Макова д.Погребище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Горнолыжный центр «Логойск»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6867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Пруд д. Россохи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ГЛХУ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Логойский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лесхоз»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68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01" marR="4601" marT="46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57620"/>
              </p:ext>
            </p:extLst>
          </p:nvPr>
        </p:nvGraphicFramePr>
        <p:xfrm>
          <a:off x="-1980728" y="-2"/>
          <a:ext cx="11124727" cy="6858003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="" xmlns:a16="http://schemas.microsoft.com/office/drawing/2014/main" val="4072086159"/>
                    </a:ext>
                  </a:extLst>
                </a:gridCol>
                <a:gridCol w="2668071">
                  <a:extLst>
                    <a:ext uri="{9D8B030D-6E8A-4147-A177-3AD203B41FA5}">
                      <a16:colId xmlns="" xmlns:a16="http://schemas.microsoft.com/office/drawing/2014/main" val="692076597"/>
                    </a:ext>
                  </a:extLst>
                </a:gridCol>
                <a:gridCol w="7134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45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33993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Любанский (4)</a:t>
                      </a:r>
                    </a:p>
                  </a:txBody>
                  <a:tcPr marL="413355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8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Пляж в г. Любань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«Любаньское ЖКХ»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№497 от 29.03. 2022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Любанский спасательный пост ОСВОД (круглогодичный)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52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в районе Любаньского водохранилища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Любанская РОС РГОО БООР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9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База отдыха «Бобровая Хатка»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ЧУП «Сливец и К»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05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парк семейного отдыха «Лапландия»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ИП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Лапанович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А.И.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99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Минский (5)</a:t>
                      </a:r>
                    </a:p>
                  </a:txBody>
                  <a:tcPr marL="413355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№4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ГСЛХУ «Боровлянский спецлесхоз»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№3331 от 13.06.2016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Вяча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»"пляж №5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"Вяча»"пляж №7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"Вяча"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Зона отдыха «Птичь»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ГСЛХУ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Боровлянский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спецлесхоз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сп. станция "Птичь" МГО ОСВОД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993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Молодечненский (4)</a:t>
                      </a:r>
                    </a:p>
                  </a:txBody>
                  <a:tcPr marL="354304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7881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«Удранка» вблизи детского оздоровительного лагеря «Маяк» , в г. п.Радошковичи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ГЛХУ «Молодечненский лесхоз»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№555 от 29.03.2022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Молодечненский спасательный пост ОСВОД (круглогодичный)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58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филиала «Санатория «Сосновый бор» ОАО «Белагроздравница»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Филиал «Санаторий «Сосновый бор»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39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Водоем в аг. Березинское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 «Коммунальник»</a:t>
                      </a:r>
                    </a:p>
                  </a:txBody>
                  <a:tcPr marL="6561" marR="6561" marT="65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5659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Водоем филиала « Дом отдыха» «Алеся» ОАО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Газпромтрансгаз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Беларусь»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Филиал «Дома отдыха « Алеся» ОАО «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Газпромтрансгаз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Беларусь»</a:t>
                      </a:r>
                    </a:p>
                  </a:txBody>
                  <a:tcPr marL="6561" marR="6561" marT="65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пост </a:t>
                      </a:r>
                    </a:p>
                  </a:txBody>
                  <a:tcPr marL="6561" marR="6561" marT="65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2831</Words>
  <Application>Microsoft Office PowerPoint</Application>
  <PresentationFormat>Экран (4:3)</PresentationFormat>
  <Paragraphs>1225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Arial</vt:lpstr>
      <vt:lpstr>Arial Black</vt:lpstr>
      <vt:lpstr>Calibri</vt:lpstr>
      <vt:lpstr>Century Gothic</vt:lpstr>
      <vt:lpstr>Times New Roman</vt:lpstr>
      <vt:lpstr>Tw Cen MT</vt:lpstr>
      <vt:lpstr>Wingdings 3</vt:lpstr>
      <vt:lpstr>Тема Office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16</cp:revision>
  <dcterms:created xsi:type="dcterms:W3CDTF">2023-04-28T12:01:09Z</dcterms:created>
  <dcterms:modified xsi:type="dcterms:W3CDTF">2023-05-13T08:38:57Z</dcterms:modified>
</cp:coreProperties>
</file>