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741" r:id="rId3"/>
    <p:sldId id="748" r:id="rId4"/>
    <p:sldId id="749" r:id="rId5"/>
    <p:sldId id="750" r:id="rId6"/>
    <p:sldId id="752" r:id="rId7"/>
    <p:sldId id="753" r:id="rId8"/>
    <p:sldId id="754" r:id="rId9"/>
    <p:sldId id="758" r:id="rId10"/>
    <p:sldId id="755" r:id="rId11"/>
    <p:sldId id="756" r:id="rId12"/>
    <p:sldId id="760" r:id="rId13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CCFFFF"/>
    <a:srgbClr val="006666"/>
    <a:srgbClr val="009900"/>
    <a:srgbClr val="FFCC99"/>
    <a:srgbClr val="800080"/>
    <a:srgbClr val="0066FF"/>
    <a:srgbClr val="FFFF00"/>
    <a:srgbClr val="C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99" autoAdjust="0"/>
  </p:normalViewPr>
  <p:slideViewPr>
    <p:cSldViewPr>
      <p:cViewPr>
        <p:scale>
          <a:sx n="80" d="100"/>
          <a:sy n="80" d="100"/>
        </p:scale>
        <p:origin x="-874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A8E8A-3CF5-41AF-8F99-B25A88181C6C}" type="datetimeFigureOut">
              <a:rPr lang="ru-RU" smtClean="0"/>
              <a:t>18.10.2023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6C827-2833-4912-B62E-AEB70EBF1D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101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554BD-A0B9-409E-A2FC-E8057D503B7B}" type="datetimeFigureOut">
              <a:rPr lang="ru-RU" smtClean="0"/>
              <a:t>18.10.2023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116BB-BC87-4BB5-A6C2-4175CEA4146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67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e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16BB-BC87-4BB5-A6C2-4175CEA4146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340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16BB-BC87-4BB5-A6C2-4175CEA4146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07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16BB-BC87-4BB5-A6C2-4175CEA4146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07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16BB-BC87-4BB5-A6C2-4175CEA4146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07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16BB-BC87-4BB5-A6C2-4175CEA4146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07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16BB-BC87-4BB5-A6C2-4175CEA4146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07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16BB-BC87-4BB5-A6C2-4175CEA4146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07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16BB-BC87-4BB5-A6C2-4175CEA4146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07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16BB-BC87-4BB5-A6C2-4175CEA4146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07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16BB-BC87-4BB5-A6C2-4175CEA4146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07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16BB-BC87-4BB5-A6C2-4175CEA4146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07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DBB33-AE23-4B25-9D54-65477CF84B1C}" type="datetimeFigureOut">
              <a:rPr lang="ru-RU" smtClean="0"/>
              <a:t>18.10.2023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F85C-1432-4C70-8ECA-114D822F717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DBB33-AE23-4B25-9D54-65477CF84B1C}" type="datetimeFigureOut">
              <a:rPr lang="ru-RU" smtClean="0"/>
              <a:t>18.10.2023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F85C-1432-4C70-8ECA-114D822F717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DBB33-AE23-4B25-9D54-65477CF84B1C}" type="datetimeFigureOut">
              <a:rPr lang="ru-RU" smtClean="0"/>
              <a:t>18.10.2023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F85C-1432-4C70-8ECA-114D822F717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DBB33-AE23-4B25-9D54-65477CF84B1C}" type="datetimeFigureOut">
              <a:rPr lang="ru-RU" smtClean="0"/>
              <a:t>18.10.2023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F85C-1432-4C70-8ECA-114D822F717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DBB33-AE23-4B25-9D54-65477CF84B1C}" type="datetimeFigureOut">
              <a:rPr lang="ru-RU" smtClean="0"/>
              <a:t>18.10.2023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F85C-1432-4C70-8ECA-114D822F717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DBB33-AE23-4B25-9D54-65477CF84B1C}" type="datetimeFigureOut">
              <a:rPr lang="ru-RU" smtClean="0"/>
              <a:t>18.10.2023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F85C-1432-4C70-8ECA-114D822F717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DBB33-AE23-4B25-9D54-65477CF84B1C}" type="datetimeFigureOut">
              <a:rPr lang="ru-RU" smtClean="0"/>
              <a:t>18.10.2023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F85C-1432-4C70-8ECA-114D822F717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DBB33-AE23-4B25-9D54-65477CF84B1C}" type="datetimeFigureOut">
              <a:rPr lang="ru-RU" smtClean="0"/>
              <a:t>18.10.2023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F85C-1432-4C70-8ECA-114D822F717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DBB33-AE23-4B25-9D54-65477CF84B1C}" type="datetimeFigureOut">
              <a:rPr lang="ru-RU" smtClean="0"/>
              <a:t>18.10.2023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F85C-1432-4C70-8ECA-114D822F717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DBB33-AE23-4B25-9D54-65477CF84B1C}" type="datetimeFigureOut">
              <a:rPr lang="ru-RU" smtClean="0"/>
              <a:t>18.10.2023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F85C-1432-4C70-8ECA-114D822F717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DBB33-AE23-4B25-9D54-65477CF84B1C}" type="datetimeFigureOut">
              <a:rPr lang="ru-RU" smtClean="0"/>
              <a:t>18.10.2023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CF85C-1432-4C70-8ECA-114D822F717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CDBB33-AE23-4B25-9D54-65477CF84B1C}" type="datetimeFigureOut">
              <a:rPr lang="ru-RU" smtClean="0"/>
              <a:t>18.10.2023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FCF85C-1432-4C70-8ECA-114D822F7172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23423"/>
          <a:stretch/>
        </p:blipFill>
        <p:spPr>
          <a:xfrm>
            <a:off x="-1" y="1240"/>
            <a:ext cx="9144001" cy="68567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5092" y="225522"/>
            <a:ext cx="7736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Фонд социальной защиты населения</a:t>
            </a:r>
            <a:br>
              <a:rPr lang="ru-RU" b="1" dirty="0" smtClean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Министерства труда и социальной защиты Республики Беларусь</a:t>
            </a:r>
            <a:endParaRPr lang="ru-RU" b="1" dirty="0">
              <a:solidFill>
                <a:srgbClr val="036B6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56" y="3000620"/>
            <a:ext cx="5430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9D25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ЗАСЕДАНИЕ ПРАВЛЕНИЯ</a:t>
            </a:r>
            <a:endParaRPr lang="ru-RU" sz="3200" b="1" dirty="0">
              <a:solidFill>
                <a:srgbClr val="9D253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915816" y="2504111"/>
            <a:ext cx="6156177" cy="1764000"/>
          </a:xfrm>
          <a:prstGeom prst="rect">
            <a:avLst/>
          </a:prstGeom>
          <a:solidFill>
            <a:srgbClr val="E5FBFF"/>
          </a:solidFill>
          <a:scene3d>
            <a:camera prst="orthographicFront"/>
            <a:lightRig rig="threePt" dir="t"/>
          </a:scene3d>
          <a:sp3d prstMaterial="dkEdge">
            <a:bevelT/>
          </a:sp3d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Расчет среднедневного заработка для исчисления пособий по временной нетрудоспособности и по беременности и родам с 1 января 2024 г. </a:t>
            </a: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59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23423"/>
          <a:stretch/>
        </p:blipFill>
        <p:spPr>
          <a:xfrm>
            <a:off x="-1" y="1240"/>
            <a:ext cx="9144001" cy="68567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-11157" y="980728"/>
            <a:ext cx="9151917" cy="5184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171733"/>
            <a:ext cx="9129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9D253C"/>
                </a:solidFill>
                <a:latin typeface="Arial" pitchFamily="34" charset="0"/>
                <a:cs typeface="Arial" pitchFamily="34" charset="0"/>
              </a:rPr>
              <a:t>Задачи на 2022 год</a:t>
            </a:r>
            <a:endParaRPr lang="ru-RU" sz="2200" b="1" dirty="0">
              <a:solidFill>
                <a:srgbClr val="9D25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1" y="764704"/>
            <a:ext cx="8784977" cy="6540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600"/>
              </a:lnSpc>
              <a:buFontTx/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ts val="1600"/>
              </a:lnSpc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среднедневного заработка по гражданско-правовому договору:</a:t>
            </a: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ts val="1600"/>
              </a:lnSpc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lnSpc>
                <a:spcPts val="1600"/>
              </a:lnSpc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00" dirty="0" smtClean="0"/>
              <a:t>Со дня заключения договора по месяц, предшествующий месяцу наступления случая временной нетрудоспособности, беременности и родам;</a:t>
            </a:r>
          </a:p>
          <a:p>
            <a:endParaRPr lang="ru-RU" sz="2100" dirty="0"/>
          </a:p>
          <a:p>
            <a:r>
              <a:rPr lang="ru-RU" sz="2100" dirty="0" smtClean="0"/>
              <a:t>Если вознаграждение не выплачено – со дня заключения договора по месяц выплаты вознаграждения, но не позднее окончания договора;</a:t>
            </a:r>
          </a:p>
          <a:p>
            <a:endParaRPr lang="ru-RU" sz="2100" dirty="0"/>
          </a:p>
          <a:p>
            <a:r>
              <a:rPr lang="ru-RU" sz="2100" dirty="0" smtClean="0"/>
              <a:t>Минимального размера по ГПД нет, максимальный по беременности и родам  - сумма уплаченных взносов.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62598"/>
          <a:stretch/>
        </p:blipFill>
        <p:spPr>
          <a:xfrm>
            <a:off x="1" y="-27380"/>
            <a:ext cx="9144001" cy="10081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383" y="1240"/>
            <a:ext cx="8639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Принято постановление </a:t>
            </a:r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Совета Министров Республики Беларусь </a:t>
            </a:r>
          </a:p>
          <a:p>
            <a:pPr algn="ctr"/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от 30 декабря 2022 г. № 945</a:t>
            </a:r>
          </a:p>
        </p:txBody>
      </p:sp>
    </p:spTree>
    <p:extLst>
      <p:ext uri="{BB962C8B-B14F-4D97-AF65-F5344CB8AC3E}">
        <p14:creationId xmlns:p14="http://schemas.microsoft.com/office/powerpoint/2010/main" val="116965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23423"/>
          <a:stretch/>
        </p:blipFill>
        <p:spPr>
          <a:xfrm>
            <a:off x="-1" y="1240"/>
            <a:ext cx="9144001" cy="68567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-11157" y="980728"/>
            <a:ext cx="9151917" cy="5184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171733"/>
            <a:ext cx="9129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9D253C"/>
                </a:solidFill>
                <a:latin typeface="Arial" pitchFamily="34" charset="0"/>
                <a:cs typeface="Arial" pitchFamily="34" charset="0"/>
              </a:rPr>
              <a:t>Задачи на 2022 год</a:t>
            </a:r>
            <a:endParaRPr lang="ru-RU" sz="2200" b="1" dirty="0">
              <a:solidFill>
                <a:srgbClr val="9D25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1" y="764704"/>
            <a:ext cx="8784977" cy="6540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600"/>
              </a:lnSpc>
              <a:buFontTx/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ts val="1600"/>
              </a:lnSpc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среднедневного заработка по ИП:</a:t>
            </a: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ts val="1600"/>
              </a:lnSpc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lnSpc>
                <a:spcPts val="1600"/>
              </a:lnSpc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00" dirty="0"/>
              <a:t>Производится в АСУ РАЙОН по старой </a:t>
            </a:r>
            <a:r>
              <a:rPr lang="ru-RU" sz="2100" dirty="0" smtClean="0"/>
              <a:t>схеме.</a:t>
            </a:r>
          </a:p>
          <a:p>
            <a:endParaRPr lang="ru-RU" sz="2100" dirty="0"/>
          </a:p>
          <a:p>
            <a:r>
              <a:rPr lang="ru-RU" sz="2100" dirty="0" smtClean="0"/>
              <a:t>Запрашивается инспектором через Портал Фонда период уплаты взносов!</a:t>
            </a:r>
            <a:endParaRPr lang="ru-RU" sz="2100" dirty="0"/>
          </a:p>
          <a:p>
            <a:endParaRPr lang="ru-RU" sz="2100" dirty="0"/>
          </a:p>
          <a:p>
            <a:r>
              <a:rPr lang="ru-RU" sz="2100" dirty="0"/>
              <a:t>Если случай наступил в </a:t>
            </a:r>
            <a:r>
              <a:rPr lang="ru-RU" sz="2100" dirty="0" smtClean="0"/>
              <a:t>году регистрации – из размера минимальной заработной платы но не выше, уплаченных взносов (пример: уплатил 700 руб., назначим 554 руб. (минимальный размер), уплатил 2 руб. назначим 2 руб.</a:t>
            </a:r>
          </a:p>
          <a:p>
            <a:endParaRPr lang="ru-RU" sz="2100" dirty="0" smtClean="0"/>
          </a:p>
          <a:p>
            <a:r>
              <a:rPr lang="ru-RU" sz="2100" dirty="0" smtClean="0"/>
              <a:t>Минимального размера у ИП нет!!!</a:t>
            </a:r>
            <a:endParaRPr lang="ru-RU" sz="2100" dirty="0"/>
          </a:p>
          <a:p>
            <a:endParaRPr lang="ru-RU" sz="21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62598"/>
          <a:stretch/>
        </p:blipFill>
        <p:spPr>
          <a:xfrm>
            <a:off x="1" y="-27380"/>
            <a:ext cx="9144001" cy="10081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383" y="1240"/>
            <a:ext cx="8639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Принято постановление </a:t>
            </a:r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Совета Министров Республики Беларусь </a:t>
            </a:r>
          </a:p>
          <a:p>
            <a:pPr algn="ctr"/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от 30 декабря 2022 г. № 945</a:t>
            </a:r>
          </a:p>
        </p:txBody>
      </p:sp>
    </p:spTree>
    <p:extLst>
      <p:ext uri="{BB962C8B-B14F-4D97-AF65-F5344CB8AC3E}">
        <p14:creationId xmlns:p14="http://schemas.microsoft.com/office/powerpoint/2010/main" val="197077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62598"/>
          <a:stretch/>
        </p:blipFill>
        <p:spPr>
          <a:xfrm>
            <a:off x="-1" y="1241"/>
            <a:ext cx="9144001" cy="979487"/>
          </a:xfrm>
          <a:prstGeom prst="rect">
            <a:avLst/>
          </a:prstGeom>
        </p:spPr>
      </p:pic>
      <p:sp>
        <p:nvSpPr>
          <p:cNvPr id="14" name="TextBox 14"/>
          <p:cNvSpPr txBox="1"/>
          <p:nvPr/>
        </p:nvSpPr>
        <p:spPr>
          <a:xfrm>
            <a:off x="3090328" y="1555010"/>
            <a:ext cx="1992089" cy="2308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85"/>
              </a:lnSpc>
            </a:pPr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1043609" y="220486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893329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23423"/>
          <a:stretch/>
        </p:blipFill>
        <p:spPr>
          <a:xfrm>
            <a:off x="-1" y="1240"/>
            <a:ext cx="9144001" cy="68567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-11157" y="980728"/>
            <a:ext cx="9151917" cy="5184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171733"/>
            <a:ext cx="9129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9D253C"/>
                </a:solidFill>
                <a:latin typeface="Arial" pitchFamily="34" charset="0"/>
                <a:cs typeface="Arial" pitchFamily="34" charset="0"/>
              </a:rPr>
              <a:t>Задачи на 2022 год</a:t>
            </a:r>
            <a:endParaRPr lang="ru-RU" sz="2200" b="1" dirty="0">
              <a:solidFill>
                <a:srgbClr val="9D25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1" y="764704"/>
            <a:ext cx="8784977" cy="6540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600"/>
              </a:lnSpc>
              <a:buFontTx/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ts val="1600"/>
              </a:lnSpc>
              <a:buFontTx/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среднедневного заработка :</a:t>
            </a:r>
          </a:p>
          <a:p>
            <a:pPr marL="0" indent="0" algn="ctr">
              <a:lnSpc>
                <a:spcPts val="1600"/>
              </a:lnSpc>
              <a:buFontTx/>
              <a:buNone/>
              <a:defRPr/>
            </a:pP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расчет будут включаться  все выплаты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на которые начисляются обязательные страховые взносы в бюджет фонда на социальное страхование по всем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работодателям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685800" lvl="1" algn="just">
              <a:buFont typeface="Wingdings" panose="05000000000000000000" pitchFamily="2" charset="2"/>
              <a:buChar char="ü"/>
            </a:pPr>
            <a:endParaRPr lang="ru-RU" sz="1600" i="1" dirty="0">
              <a:latin typeface="Arial" pitchFamily="34" charset="0"/>
              <a:cs typeface="Arial" pitchFamily="34" charset="0"/>
            </a:endParaRPr>
          </a:p>
          <a:p>
            <a:pPr marL="685800" lvl="1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Из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количества дней расчетного периода не исключаются периоды, когда работник не работал. Исключаются календарные дни:</a:t>
            </a:r>
          </a:p>
          <a:p>
            <a:pPr marL="685800" lvl="1" algn="just">
              <a:buFont typeface="Wingdings" panose="05000000000000000000" pitchFamily="2" charset="2"/>
              <a:buChar char="ü"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временной нетрудоспособности;</a:t>
            </a:r>
          </a:p>
          <a:p>
            <a:pPr marL="685800" lvl="1" algn="just">
              <a:buFont typeface="Wingdings" panose="05000000000000000000" pitchFamily="2" charset="2"/>
              <a:buChar char="ü"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беременности и родов;</a:t>
            </a:r>
          </a:p>
          <a:p>
            <a:pPr marL="685800" lvl="1" algn="just">
              <a:buFont typeface="Wingdings" panose="05000000000000000000" pitchFamily="2" charset="2"/>
              <a:buChar char="ü"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отпуска по уходу за ребенком до достижения им возраста трех лет;</a:t>
            </a:r>
          </a:p>
          <a:p>
            <a:pPr marL="685800" lvl="1" algn="just">
              <a:buFont typeface="Wingdings" panose="05000000000000000000" pitchFamily="2" charset="2"/>
              <a:buChar char="ü"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дополнительного свободного от работы дня в месяц матери (мачехе) или отцу (отчиму), опекуну (попечителю), воспитывающей (воспитывающему) ребенка-инвалида в возрасте до восемнадцати лет с оплатой в размере среднего дневного заработка за счет средств государственного социального страхования;</a:t>
            </a:r>
          </a:p>
          <a:p>
            <a:pPr marL="685800" lvl="1" algn="just">
              <a:buFont typeface="Wingdings" panose="05000000000000000000" pitchFamily="2" charset="2"/>
              <a:buChar char="ü"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целодневных (</a:t>
            </a:r>
            <a:r>
              <a:rPr lang="ru-RU" sz="1600" i="1" dirty="0" err="1">
                <a:latin typeface="Arial" pitchFamily="34" charset="0"/>
                <a:cs typeface="Arial" pitchFamily="34" charset="0"/>
              </a:rPr>
              <a:t>целосменных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) простоев не по вине работника;</a:t>
            </a:r>
          </a:p>
          <a:p>
            <a:pPr marL="685800" lvl="1" algn="just">
              <a:buFont typeface="Wingdings" panose="05000000000000000000" pitchFamily="2" charset="2"/>
              <a:buChar char="ü"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отпуска без сохранения или с частичным сохранением заработной платы, предоставляемого по инициативе нанимателя;</a:t>
            </a:r>
          </a:p>
          <a:p>
            <a:pPr marL="685800" lvl="1" algn="just">
              <a:buFont typeface="Wingdings" panose="05000000000000000000" pitchFamily="2" charset="2"/>
              <a:buChar char="ü"/>
            </a:pPr>
            <a:endParaRPr lang="ru-RU" sz="1600" i="1" dirty="0">
              <a:latin typeface="Arial" pitchFamily="34" charset="0"/>
              <a:cs typeface="Arial" pitchFamily="34" charset="0"/>
            </a:endParaRPr>
          </a:p>
          <a:p>
            <a:pPr marL="685800" lvl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ru-RU" altLang="ru-RU" sz="1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62598"/>
          <a:stretch/>
        </p:blipFill>
        <p:spPr>
          <a:xfrm>
            <a:off x="1" y="-27380"/>
            <a:ext cx="9144001" cy="10081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383" y="1240"/>
            <a:ext cx="8639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Принято постановление </a:t>
            </a:r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Совета Министров Республики Беларусь </a:t>
            </a:r>
          </a:p>
          <a:p>
            <a:pPr algn="ctr"/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от 30 декабря 2022 г. № 945</a:t>
            </a:r>
          </a:p>
        </p:txBody>
      </p:sp>
    </p:spTree>
    <p:extLst>
      <p:ext uri="{BB962C8B-B14F-4D97-AF65-F5344CB8AC3E}">
        <p14:creationId xmlns:p14="http://schemas.microsoft.com/office/powerpoint/2010/main" val="363759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23423"/>
          <a:stretch/>
        </p:blipFill>
        <p:spPr>
          <a:xfrm>
            <a:off x="-1" y="1240"/>
            <a:ext cx="9144001" cy="68567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-11157" y="980728"/>
            <a:ext cx="9151917" cy="5184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171733"/>
            <a:ext cx="9129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9D253C"/>
                </a:solidFill>
                <a:latin typeface="Arial" pitchFamily="34" charset="0"/>
                <a:cs typeface="Arial" pitchFamily="34" charset="0"/>
              </a:rPr>
              <a:t>Задачи на 2022 год</a:t>
            </a:r>
            <a:endParaRPr lang="ru-RU" sz="2200" b="1" dirty="0">
              <a:solidFill>
                <a:srgbClr val="9D25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1" y="764704"/>
            <a:ext cx="8784977" cy="6540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600"/>
              </a:lnSpc>
              <a:buFontTx/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ts val="1600"/>
              </a:lnSpc>
              <a:buFontTx/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среднедневного заработка :</a:t>
            </a:r>
          </a:p>
          <a:p>
            <a:pPr marL="0" indent="0" algn="ctr">
              <a:lnSpc>
                <a:spcPts val="1600"/>
              </a:lnSpc>
              <a:buFontTx/>
              <a:buNone/>
              <a:defRPr/>
            </a:pP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Если в расчетном периоде форма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ПУ‑3 отсутствует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или является неполной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x-none" sz="1600">
                <a:latin typeface="Arial" pitchFamily="34" charset="0"/>
                <a:cs typeface="Arial" pitchFamily="34" charset="0"/>
              </a:rPr>
              <a:t>по каждому плательщику (УНПФ), по которому необходимо представление полных сведений по форме ПУ-3,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будет</a:t>
            </a:r>
            <a:r>
              <a:rPr lang="x-none" sz="1600">
                <a:latin typeface="Arial" pitchFamily="34" charset="0"/>
                <a:cs typeface="Arial" pitchFamily="34" charset="0"/>
              </a:rPr>
              <a:t> сформировано сообщение с дополнительным отражением проблемных отчетных периодов </a:t>
            </a:r>
            <a:r>
              <a:rPr lang="x-none" sz="1600" b="1">
                <a:latin typeface="Arial" pitchFamily="34" charset="0"/>
                <a:cs typeface="Arial" pitchFamily="34" charset="0"/>
              </a:rPr>
              <a:t>«Для корректного расчета среднедневного заработка  для назначения пособия по временной нетрудоспособности, беременности и родам необходимо предоставить форму ПУ‑3</a:t>
            </a:r>
            <a:r>
              <a:rPr lang="x-none" sz="1600" b="1" smtClean="0">
                <a:latin typeface="Arial" pitchFamily="34" charset="0"/>
                <a:cs typeface="Arial" pitchFamily="34" charset="0"/>
              </a:rPr>
              <a:t>»;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x-none" sz="1600">
                <a:latin typeface="Arial" pitchFamily="34" charset="0"/>
                <a:cs typeface="Arial" pitchFamily="34" charset="0"/>
              </a:rPr>
              <a:t>если необходимо представление полных сведений по форме ПУ-3 по другим плательщикам (УНПФ), кроме запросившего плательщика, запросившему УНПФ должно быть сформировано сообщение </a:t>
            </a:r>
            <a:r>
              <a:rPr lang="x-none" sz="1600" b="1">
                <a:latin typeface="Arial" pitchFamily="34" charset="0"/>
                <a:cs typeface="Arial" pitchFamily="34" charset="0"/>
              </a:rPr>
              <a:t>«По другим плательщикам лицевой счет неполный. Запрос размещен на доработку (не более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3</a:t>
            </a:r>
            <a:r>
              <a:rPr lang="x-none" sz="1600" b="1">
                <a:latin typeface="Arial" pitchFamily="34" charset="0"/>
                <a:cs typeface="Arial" pitchFamily="34" charset="0"/>
              </a:rPr>
              <a:t>-х рабочих дней)»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62598"/>
          <a:stretch/>
        </p:blipFill>
        <p:spPr>
          <a:xfrm>
            <a:off x="1" y="-27380"/>
            <a:ext cx="9144001" cy="10081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383" y="1240"/>
            <a:ext cx="8639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Принято постановление </a:t>
            </a:r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Совета Министров Республики Беларусь </a:t>
            </a:r>
          </a:p>
          <a:p>
            <a:pPr algn="ctr"/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от 30 декабря 2022 г. № 945</a:t>
            </a:r>
          </a:p>
        </p:txBody>
      </p:sp>
    </p:spTree>
    <p:extLst>
      <p:ext uri="{BB962C8B-B14F-4D97-AF65-F5344CB8AC3E}">
        <p14:creationId xmlns:p14="http://schemas.microsoft.com/office/powerpoint/2010/main" val="38903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23423"/>
          <a:stretch/>
        </p:blipFill>
        <p:spPr>
          <a:xfrm>
            <a:off x="-1" y="1240"/>
            <a:ext cx="9144001" cy="68567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-11157" y="980728"/>
            <a:ext cx="9151917" cy="5184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171733"/>
            <a:ext cx="9129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9D253C"/>
                </a:solidFill>
                <a:latin typeface="Arial" pitchFamily="34" charset="0"/>
                <a:cs typeface="Arial" pitchFamily="34" charset="0"/>
              </a:rPr>
              <a:t>Задачи на 2022 год</a:t>
            </a:r>
            <a:endParaRPr lang="ru-RU" sz="2200" b="1" dirty="0">
              <a:solidFill>
                <a:srgbClr val="9D25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1" y="764704"/>
            <a:ext cx="8784977" cy="6540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600"/>
              </a:lnSpc>
              <a:buFontTx/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ts val="1600"/>
              </a:lnSpc>
              <a:buNone/>
              <a:defRPr/>
            </a:pPr>
            <a:r>
              <a:rPr lang="ru-RU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среднедневного заработка :</a:t>
            </a:r>
          </a:p>
          <a:p>
            <a:pPr marL="0" indent="0" algn="ctr">
              <a:lnSpc>
                <a:spcPts val="1600"/>
              </a:lnSpc>
              <a:buFontTx/>
              <a:buNone/>
              <a:defRPr/>
            </a:pP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algn="just">
              <a:buFont typeface="Wingdings" panose="05000000000000000000" pitchFamily="2" charset="2"/>
              <a:buChar char="ü"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/>
              <a:t>Запрос должен быть размещен на доработку, но не более чем </a:t>
            </a:r>
            <a:r>
              <a:rPr lang="ru-RU" b="1" dirty="0" smtClean="0"/>
              <a:t>на 3 рабочих дня</a:t>
            </a:r>
            <a:r>
              <a:rPr lang="ru-RU" dirty="0" smtClean="0"/>
              <a:t> со следующего дня поступления запроса</a:t>
            </a:r>
            <a:endParaRPr lang="ru-RU" sz="40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62598"/>
          <a:stretch/>
        </p:blipFill>
        <p:spPr>
          <a:xfrm>
            <a:off x="1" y="-27380"/>
            <a:ext cx="9144001" cy="10081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383" y="1240"/>
            <a:ext cx="8639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Принято постановление </a:t>
            </a:r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Совета Министров Республики Беларусь </a:t>
            </a:r>
          </a:p>
          <a:p>
            <a:pPr algn="ctr"/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от 30 декабря 2022 г. № 945</a:t>
            </a:r>
          </a:p>
        </p:txBody>
      </p:sp>
    </p:spTree>
    <p:extLst>
      <p:ext uri="{BB962C8B-B14F-4D97-AF65-F5344CB8AC3E}">
        <p14:creationId xmlns:p14="http://schemas.microsoft.com/office/powerpoint/2010/main" val="17770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23423"/>
          <a:stretch/>
        </p:blipFill>
        <p:spPr>
          <a:xfrm>
            <a:off x="-1" y="1240"/>
            <a:ext cx="9144001" cy="68567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-11157" y="980728"/>
            <a:ext cx="9151917" cy="5184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171733"/>
            <a:ext cx="9129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9D253C"/>
                </a:solidFill>
                <a:latin typeface="Arial" pitchFamily="34" charset="0"/>
                <a:cs typeface="Arial" pitchFamily="34" charset="0"/>
              </a:rPr>
              <a:t>Задачи на 2022 год</a:t>
            </a:r>
            <a:endParaRPr lang="ru-RU" sz="2200" b="1" dirty="0">
              <a:solidFill>
                <a:srgbClr val="9D25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1" y="764704"/>
            <a:ext cx="8784977" cy="6540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600"/>
              </a:lnSpc>
              <a:buFontTx/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ts val="1600"/>
              </a:lnSpc>
              <a:buNone/>
              <a:defRPr/>
            </a:pP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Сравнение дохода с минимальной заработной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платой :</a:t>
            </a: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ts val="1600"/>
              </a:lnSpc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lnSpc>
                <a:spcPts val="1600"/>
              </a:lnSpc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00" dirty="0" smtClean="0"/>
              <a:t>Сумма </a:t>
            </a:r>
            <a:r>
              <a:rPr lang="ru-RU" sz="2100" dirty="0"/>
              <a:t>выплат, на которые начисляются страховые взносы и сумма всех выплат за счет государственного социального </a:t>
            </a:r>
            <a:r>
              <a:rPr lang="ru-RU" sz="2100" dirty="0" smtClean="0"/>
              <a:t>страхования (пособие </a:t>
            </a:r>
            <a:r>
              <a:rPr lang="ru-RU" sz="2100" dirty="0"/>
              <a:t>по временной нетрудоспособности, пособие по беременности и родам, оплата дополнительного свободного от работы </a:t>
            </a:r>
            <a:r>
              <a:rPr lang="ru-RU" sz="2100" dirty="0" smtClean="0"/>
              <a:t>дня).</a:t>
            </a:r>
          </a:p>
          <a:p>
            <a:endParaRPr lang="ru-RU" sz="21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100" dirty="0" smtClean="0"/>
              <a:t>Исключаются только периоды:</a:t>
            </a:r>
          </a:p>
          <a:p>
            <a:r>
              <a:rPr lang="ru-RU" sz="2100" dirty="0"/>
              <a:t>«ДЕТИ»;</a:t>
            </a:r>
          </a:p>
          <a:p>
            <a:r>
              <a:rPr lang="ru-RU" sz="2100" dirty="0"/>
              <a:t>Незанятости</a:t>
            </a:r>
          </a:p>
          <a:p>
            <a:pPr marL="0" indent="0">
              <a:buNone/>
            </a:pPr>
            <a:endParaRPr lang="ru-RU" sz="2100" dirty="0" smtClean="0"/>
          </a:p>
          <a:p>
            <a:r>
              <a:rPr lang="ru-RU" sz="2100" dirty="0" smtClean="0"/>
              <a:t>Минимальная заработная плата из справочника за 18 календарных месяцев.</a:t>
            </a:r>
            <a:endParaRPr lang="ru-RU" sz="21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62598"/>
          <a:stretch/>
        </p:blipFill>
        <p:spPr>
          <a:xfrm>
            <a:off x="1" y="-27380"/>
            <a:ext cx="9144001" cy="10081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383" y="1240"/>
            <a:ext cx="8639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Принято постановление </a:t>
            </a:r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Совета Министров Республики Беларусь </a:t>
            </a:r>
          </a:p>
          <a:p>
            <a:pPr algn="ctr"/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от 30 декабря 2022 г. № 945</a:t>
            </a:r>
          </a:p>
        </p:txBody>
      </p:sp>
    </p:spTree>
    <p:extLst>
      <p:ext uri="{BB962C8B-B14F-4D97-AF65-F5344CB8AC3E}">
        <p14:creationId xmlns:p14="http://schemas.microsoft.com/office/powerpoint/2010/main" val="199670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23423"/>
          <a:stretch/>
        </p:blipFill>
        <p:spPr>
          <a:xfrm>
            <a:off x="-1" y="1240"/>
            <a:ext cx="9144001" cy="68567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-11157" y="980728"/>
            <a:ext cx="9151917" cy="5184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171733"/>
            <a:ext cx="9129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9D253C"/>
                </a:solidFill>
                <a:latin typeface="Arial" pitchFamily="34" charset="0"/>
                <a:cs typeface="Arial" pitchFamily="34" charset="0"/>
              </a:rPr>
              <a:t>Задачи на 2022 год</a:t>
            </a:r>
            <a:endParaRPr lang="ru-RU" sz="2200" b="1" dirty="0">
              <a:solidFill>
                <a:srgbClr val="9D25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1" y="764704"/>
            <a:ext cx="8784977" cy="6540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600"/>
              </a:lnSpc>
              <a:buFontTx/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ts val="1600"/>
              </a:lnSpc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среднедневного заработка :</a:t>
            </a: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ts val="1600"/>
              </a:lnSpc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lnSpc>
                <a:spcPts val="1600"/>
              </a:lnSpc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00" dirty="0" smtClean="0"/>
              <a:t>Производится по каждому плательщику отдельно!!!</a:t>
            </a:r>
          </a:p>
          <a:p>
            <a:endParaRPr lang="ru-RU" sz="2100" dirty="0"/>
          </a:p>
          <a:p>
            <a:r>
              <a:rPr lang="ru-RU" sz="2100" dirty="0" smtClean="0"/>
              <a:t>Все периоды, которые исключаются из расчета исключаются по каждому плательщику отдельно!!!</a:t>
            </a:r>
          </a:p>
          <a:p>
            <a:endParaRPr lang="ru-RU" sz="2100" dirty="0" smtClean="0"/>
          </a:p>
          <a:p>
            <a:r>
              <a:rPr lang="ru-RU" sz="2100" dirty="0" smtClean="0"/>
              <a:t>Все среднедневные суммируются и выдается единый среднедневной заработок!</a:t>
            </a:r>
            <a:endParaRPr lang="ru-RU" sz="21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62598"/>
          <a:stretch/>
        </p:blipFill>
        <p:spPr>
          <a:xfrm>
            <a:off x="1" y="-27380"/>
            <a:ext cx="9144001" cy="10081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383" y="1240"/>
            <a:ext cx="8639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Принято постановление </a:t>
            </a:r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Совета Министров Республики Беларусь </a:t>
            </a:r>
          </a:p>
          <a:p>
            <a:pPr algn="ctr"/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от 30 декабря 2022 г. № 945</a:t>
            </a:r>
          </a:p>
        </p:txBody>
      </p:sp>
    </p:spTree>
    <p:extLst>
      <p:ext uri="{BB962C8B-B14F-4D97-AF65-F5344CB8AC3E}">
        <p14:creationId xmlns:p14="http://schemas.microsoft.com/office/powerpoint/2010/main" val="5771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23423"/>
          <a:stretch/>
        </p:blipFill>
        <p:spPr>
          <a:xfrm>
            <a:off x="-1" y="1240"/>
            <a:ext cx="9144001" cy="68567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-11157" y="980728"/>
            <a:ext cx="9151917" cy="5184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171733"/>
            <a:ext cx="9129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9D253C"/>
                </a:solidFill>
                <a:latin typeface="Arial" pitchFamily="34" charset="0"/>
                <a:cs typeface="Arial" pitchFamily="34" charset="0"/>
              </a:rPr>
              <a:t>Задачи на 2022 год</a:t>
            </a:r>
            <a:endParaRPr lang="ru-RU" sz="2200" b="1" dirty="0">
              <a:solidFill>
                <a:srgbClr val="9D25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1" y="764704"/>
            <a:ext cx="8784977" cy="6540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600"/>
              </a:lnSpc>
              <a:buFontTx/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ts val="1600"/>
              </a:lnSpc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среднедневного заработка :</a:t>
            </a: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ts val="1600"/>
              </a:lnSpc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lnSpc>
                <a:spcPts val="1600"/>
              </a:lnSpc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00" dirty="0" smtClean="0"/>
              <a:t>Если заработная плата была </a:t>
            </a:r>
            <a:r>
              <a:rPr lang="ru-RU" sz="2100" b="1" dirty="0" smtClean="0">
                <a:solidFill>
                  <a:srgbClr val="FF0000"/>
                </a:solidFill>
              </a:rPr>
              <a:t>не менее</a:t>
            </a:r>
            <a:r>
              <a:rPr lang="ru-RU" sz="2100" dirty="0" smtClean="0">
                <a:solidFill>
                  <a:srgbClr val="FF0000"/>
                </a:solidFill>
              </a:rPr>
              <a:t> </a:t>
            </a:r>
            <a:r>
              <a:rPr lang="ru-RU" sz="2100" dirty="0" smtClean="0"/>
              <a:t>минимальной выдается сообщение в ответе «Пособие должно быть не ниже минимального и не выше максимального»</a:t>
            </a:r>
          </a:p>
          <a:p>
            <a:endParaRPr lang="ru-RU" sz="2100" dirty="0"/>
          </a:p>
          <a:p>
            <a:r>
              <a:rPr lang="ru-RU" sz="2100" dirty="0"/>
              <a:t>Если заработная плата была </a:t>
            </a:r>
            <a:r>
              <a:rPr lang="ru-RU" sz="2100" dirty="0" smtClean="0"/>
              <a:t> </a:t>
            </a:r>
            <a:r>
              <a:rPr lang="ru-RU" sz="2100" b="1" dirty="0">
                <a:solidFill>
                  <a:srgbClr val="FF0000"/>
                </a:solidFill>
              </a:rPr>
              <a:t>менее</a:t>
            </a:r>
            <a:r>
              <a:rPr lang="ru-RU" sz="2100" dirty="0"/>
              <a:t> минимальной выдается </a:t>
            </a:r>
            <a:r>
              <a:rPr lang="ru-RU" sz="2100" dirty="0" smtClean="0"/>
              <a:t>сообщение </a:t>
            </a:r>
            <a:r>
              <a:rPr lang="ru-RU" sz="2100" dirty="0"/>
              <a:t>в ответе «Пособие должно быть </a:t>
            </a:r>
            <a:r>
              <a:rPr lang="ru-RU" sz="2100" dirty="0" smtClean="0"/>
              <a:t>назначено из указанного среднедневного, но не выше максимального»</a:t>
            </a:r>
            <a:endParaRPr lang="ru-RU" sz="21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62598"/>
          <a:stretch/>
        </p:blipFill>
        <p:spPr>
          <a:xfrm>
            <a:off x="1" y="-27380"/>
            <a:ext cx="9144001" cy="10081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383" y="1240"/>
            <a:ext cx="8639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Принято постановление </a:t>
            </a:r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Совета Министров Республики Беларусь </a:t>
            </a:r>
          </a:p>
          <a:p>
            <a:pPr algn="ctr"/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от 30 декабря 2022 г. № 945</a:t>
            </a:r>
          </a:p>
        </p:txBody>
      </p:sp>
    </p:spTree>
    <p:extLst>
      <p:ext uri="{BB962C8B-B14F-4D97-AF65-F5344CB8AC3E}">
        <p14:creationId xmlns:p14="http://schemas.microsoft.com/office/powerpoint/2010/main" val="19212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23423"/>
          <a:stretch/>
        </p:blipFill>
        <p:spPr>
          <a:xfrm>
            <a:off x="-1" y="1240"/>
            <a:ext cx="9144001" cy="68567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-11157" y="980728"/>
            <a:ext cx="9151917" cy="5184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171733"/>
            <a:ext cx="9129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9D253C"/>
                </a:solidFill>
                <a:latin typeface="Arial" pitchFamily="34" charset="0"/>
                <a:cs typeface="Arial" pitchFamily="34" charset="0"/>
              </a:rPr>
              <a:t>Задачи на 2022 год</a:t>
            </a:r>
            <a:endParaRPr lang="ru-RU" sz="2200" b="1" dirty="0">
              <a:solidFill>
                <a:srgbClr val="9D25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1" y="764704"/>
            <a:ext cx="8784977" cy="6540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600"/>
              </a:lnSpc>
              <a:buFontTx/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ts val="1600"/>
              </a:lnSpc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среднедневного заработка :</a:t>
            </a: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ts val="1600"/>
              </a:lnSpc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lnSpc>
                <a:spcPts val="1600"/>
              </a:lnSpc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00" dirty="0" smtClean="0"/>
              <a:t>Если в расчетном периоде была в отпуске по уходу за ребенком и отработала </a:t>
            </a:r>
            <a:r>
              <a:rPr lang="ru-RU" sz="2100" dirty="0" smtClean="0">
                <a:solidFill>
                  <a:srgbClr val="FF0000"/>
                </a:solidFill>
              </a:rPr>
              <a:t>менее 6 месяцев для назначения пособия по беременности и родам </a:t>
            </a:r>
            <a:r>
              <a:rPr lang="ru-RU" sz="2100" dirty="0" smtClean="0"/>
              <a:t>– ограничение одной средней заработной платой работников!</a:t>
            </a:r>
          </a:p>
          <a:p>
            <a:endParaRPr lang="ru-RU" sz="2100" dirty="0"/>
          </a:p>
          <a:p>
            <a:r>
              <a:rPr lang="ru-RU" sz="2100" dirty="0" smtClean="0"/>
              <a:t>Расчет из выданного среднедневного или из среднедневного, с которого рассчитано предыдущее пособие по более выгодному варианту.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62598"/>
          <a:stretch/>
        </p:blipFill>
        <p:spPr>
          <a:xfrm>
            <a:off x="1" y="-27380"/>
            <a:ext cx="9144001" cy="10081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383" y="1240"/>
            <a:ext cx="8639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Принято постановление </a:t>
            </a:r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Совета Министров Республики Беларусь </a:t>
            </a:r>
          </a:p>
          <a:p>
            <a:pPr algn="ctr"/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от 30 декабря 2022 г. № 945</a:t>
            </a:r>
          </a:p>
        </p:txBody>
      </p:sp>
    </p:spTree>
    <p:extLst>
      <p:ext uri="{BB962C8B-B14F-4D97-AF65-F5344CB8AC3E}">
        <p14:creationId xmlns:p14="http://schemas.microsoft.com/office/powerpoint/2010/main" val="121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23423"/>
          <a:stretch/>
        </p:blipFill>
        <p:spPr>
          <a:xfrm>
            <a:off x="-1" y="1240"/>
            <a:ext cx="9144001" cy="68567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-11157" y="980728"/>
            <a:ext cx="9151917" cy="5184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171733"/>
            <a:ext cx="9129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9D253C"/>
                </a:solidFill>
                <a:latin typeface="Arial" pitchFamily="34" charset="0"/>
                <a:cs typeface="Arial" pitchFamily="34" charset="0"/>
              </a:rPr>
              <a:t>Задачи на 2022 год</a:t>
            </a:r>
            <a:endParaRPr lang="ru-RU" sz="2200" b="1" dirty="0">
              <a:solidFill>
                <a:srgbClr val="9D25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1" y="764704"/>
            <a:ext cx="8784977" cy="6540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600"/>
              </a:lnSpc>
              <a:buFontTx/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ts val="1600"/>
              </a:lnSpc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среднедневного заработка лицам с периодом уплаты взносов менее 6 месяцев:</a:t>
            </a: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ts val="1600"/>
              </a:lnSpc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>
              <a:lnSpc>
                <a:spcPts val="1600"/>
              </a:lnSpc>
              <a:buNone/>
              <a:defRPr/>
            </a:pPr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00" dirty="0" smtClean="0"/>
              <a:t>Уход за ребенком – выдается среднедневной заработок и текст: «В случае назначения пособия по уходу за ребенком, пособие по временной нетрудоспособности следует исчислить из размера 50% БПМ»;</a:t>
            </a:r>
          </a:p>
          <a:p>
            <a:endParaRPr lang="ru-RU" sz="2100" dirty="0" smtClean="0"/>
          </a:p>
          <a:p>
            <a:r>
              <a:rPr lang="ru-RU" sz="2100" dirty="0" smtClean="0"/>
              <a:t>Беременность и роды – </a:t>
            </a:r>
            <a:r>
              <a:rPr lang="ru-RU" sz="2100" dirty="0"/>
              <a:t>выдается </a:t>
            </a:r>
            <a:r>
              <a:rPr lang="ru-RU" sz="2100" dirty="0" smtClean="0"/>
              <a:t>текст: «Пособие по беременности и родам следует </a:t>
            </a:r>
            <a:r>
              <a:rPr lang="ru-RU" sz="2100" dirty="0"/>
              <a:t>исчислить из размера 50% </a:t>
            </a:r>
            <a:r>
              <a:rPr lang="ru-RU" sz="2100" dirty="0" smtClean="0"/>
              <a:t>БПМ»</a:t>
            </a:r>
            <a:endParaRPr lang="ru-RU" sz="2100" dirty="0"/>
          </a:p>
          <a:p>
            <a:endParaRPr lang="ru-RU" sz="21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9" r="49060" b="62598"/>
          <a:stretch/>
        </p:blipFill>
        <p:spPr>
          <a:xfrm>
            <a:off x="1" y="-27380"/>
            <a:ext cx="9144001" cy="10081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383" y="1240"/>
            <a:ext cx="8639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Принято постановление </a:t>
            </a:r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Совета Министров Республики Беларусь </a:t>
            </a:r>
          </a:p>
          <a:p>
            <a:pPr algn="ctr"/>
            <a:r>
              <a:rPr lang="ru-RU" b="1" dirty="0">
                <a:solidFill>
                  <a:srgbClr val="036B6A"/>
                </a:solidFill>
                <a:latin typeface="Arial" pitchFamily="34" charset="0"/>
                <a:cs typeface="Arial" pitchFamily="34" charset="0"/>
              </a:rPr>
              <a:t>от 30 декабря 2022 г. № 945</a:t>
            </a:r>
          </a:p>
        </p:txBody>
      </p:sp>
    </p:spTree>
    <p:extLst>
      <p:ext uri="{BB962C8B-B14F-4D97-AF65-F5344CB8AC3E}">
        <p14:creationId xmlns:p14="http://schemas.microsoft.com/office/powerpoint/2010/main" val="4071970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4416</TotalTime>
  <Words>875</Words>
  <Application>Microsoft Office PowerPoint</Application>
  <PresentationFormat>Экран (4:3)</PresentationFormat>
  <Paragraphs>131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Бердникова Юлия Николаевна</dc:creator>
  <cp:lastModifiedBy>Карари Светлана Анатольевна</cp:lastModifiedBy>
  <cp:revision>346</cp:revision>
  <cp:lastPrinted>2021-12-09T08:56:20Z</cp:lastPrinted>
  <dcterms:created xsi:type="dcterms:W3CDTF">2018-11-20T10:45:37Z</dcterms:created>
  <dcterms:modified xsi:type="dcterms:W3CDTF">2023-10-18T16:02:30Z</dcterms:modified>
</cp:coreProperties>
</file>