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18288000" cy="10287000"/>
  <p:notesSz cx="6810375" cy="9942513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Arimo" panose="020B0604020202020204" charset="0"/>
      <p:regular r:id="rId29"/>
      <p:bold r:id="rId30"/>
      <p:italic r:id="rId31"/>
      <p:boldItalic r:id="rId32"/>
    </p:embeddedFont>
    <p:embeddedFont>
      <p:font typeface="Noto Serif Bold Italics" panose="020B0604020202020204" charset="0"/>
      <p:regular r:id="rId33"/>
    </p:embeddedFont>
    <p:embeddedFont>
      <p:font typeface="Oswald" panose="020B0604020202020204" charset="-52"/>
      <p:regular r:id="rId34"/>
      <p:bold r:id="rId35"/>
      <p:italic r:id="rId36"/>
      <p:boldItalic r:id="rId37"/>
    </p:embeddedFont>
    <p:embeddedFont>
      <p:font typeface="Noto Serif Italics" panose="020B0604020202020204" charset="0"/>
      <p:regular r:id="rId38"/>
    </p:embeddedFont>
    <p:embeddedFont>
      <p:font typeface="Arial Narrow" panose="020B0606020202030204" pitchFamily="34" charset="0"/>
      <p:regular r:id="rId39"/>
      <p:bold r:id="rId40"/>
      <p:italic r:id="rId41"/>
      <p:boldItalic r:id="rId42"/>
    </p:embeddedFont>
    <p:embeddedFont>
      <p:font typeface="Noto Serif" panose="020B0604020202020204" charset="0"/>
      <p:regular r:id="rId43"/>
    </p:embeddedFont>
    <p:embeddedFont>
      <p:font typeface="Oswald Bold" panose="020B0604020202020204" charset="-52"/>
      <p:bold r:id="rId44"/>
    </p:embeddedFont>
    <p:embeddedFont>
      <p:font typeface="Noto Serif Bold" panose="020B0604020202020204" charset="0"/>
      <p:regular r:id="rId45"/>
    </p:embeddedFont>
    <p:embeddedFont>
      <p:font typeface="Arimo Bold" panose="020B0604020202020204" charset="0"/>
      <p:bold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031D3EE-9EC5-4C10-B41E-6D84650BC44E}">
          <p14:sldIdLst>
            <p14:sldId id="256"/>
            <p14:sldId id="257"/>
            <p14:sldId id="258"/>
            <p14:sldId id="259"/>
            <p14:sldId id="260"/>
            <p14:sldId id="261"/>
            <p14:sldId id="262"/>
          </p14:sldIdLst>
        </p14:section>
        <p14:section name="Раздел без заголовка" id="{8EB99AF7-16A2-47AB-B7BD-452024673DC8}">
          <p14:sldIdLst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-298" y="14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6.sv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6.sv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6.sv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6.sv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6.sv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6.sv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6.sv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6.sv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6.sv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6.sv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hyperlink" Target="&#1058;&#1080;&#1073;&#1086;%202022.mp4" TargetMode="Externa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10" Type="http://schemas.openxmlformats.org/officeDocument/2006/relationships/image" Target="../media/image7.svg"/><Relationship Id="rId4" Type="http://schemas.openxmlformats.org/officeDocument/2006/relationships/image" Target="../media/image7.sv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0.png"/><Relationship Id="rId10" Type="http://schemas.openxmlformats.org/officeDocument/2006/relationships/image" Target="../media/image18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2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jpeg"/><Relationship Id="rId7" Type="http://schemas.openxmlformats.org/officeDocument/2006/relationships/image" Target="../media/image6.sv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.sv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6.sv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80676" y="-1162627"/>
            <a:ext cx="15501960" cy="6864768"/>
            <a:chOff x="0" y="0"/>
            <a:chExt cx="812800" cy="359934"/>
          </a:xfrm>
        </p:grpSpPr>
        <p:sp>
          <p:nvSpPr>
            <p:cNvPr id="3" name="Freeform 3"/>
            <p:cNvSpPr/>
            <p:nvPr/>
          </p:nvSpPr>
          <p:spPr>
            <a:xfrm>
              <a:off x="6031" y="0"/>
              <a:ext cx="800737" cy="359934"/>
            </a:xfrm>
            <a:custGeom>
              <a:avLst/>
              <a:gdLst/>
              <a:ahLst/>
              <a:cxnLst/>
              <a:rect l="l" t="t" r="r" b="b"/>
              <a:pathLst>
                <a:path w="800737" h="359934">
                  <a:moveTo>
                    <a:pt x="588087" y="0"/>
                  </a:moveTo>
                  <a:lnTo>
                    <a:pt x="9451" y="0"/>
                  </a:lnTo>
                  <a:cubicBezTo>
                    <a:pt x="6237" y="0"/>
                    <a:pt x="3265" y="1706"/>
                    <a:pt x="1645" y="4481"/>
                  </a:cubicBezTo>
                  <a:cubicBezTo>
                    <a:pt x="25" y="7257"/>
                    <a:pt x="0" y="10683"/>
                    <a:pt x="1580" y="13482"/>
                  </a:cubicBezTo>
                  <a:lnTo>
                    <a:pt x="189558" y="346452"/>
                  </a:lnTo>
                  <a:cubicBezTo>
                    <a:pt x="194261" y="354782"/>
                    <a:pt x="203085" y="359934"/>
                    <a:pt x="212651" y="359934"/>
                  </a:cubicBezTo>
                  <a:lnTo>
                    <a:pt x="791287" y="359934"/>
                  </a:lnTo>
                  <a:cubicBezTo>
                    <a:pt x="794501" y="359934"/>
                    <a:pt x="797473" y="358228"/>
                    <a:pt x="799093" y="355453"/>
                  </a:cubicBezTo>
                  <a:cubicBezTo>
                    <a:pt x="800713" y="352677"/>
                    <a:pt x="800738" y="349251"/>
                    <a:pt x="799158" y="346452"/>
                  </a:cubicBezTo>
                  <a:lnTo>
                    <a:pt x="611180" y="13482"/>
                  </a:lnTo>
                  <a:cubicBezTo>
                    <a:pt x="606477" y="5152"/>
                    <a:pt x="597653" y="0"/>
                    <a:pt x="588087" y="0"/>
                  </a:cubicBezTo>
                  <a:close/>
                </a:path>
              </a:pathLst>
            </a:custGeom>
            <a:solidFill>
              <a:srgbClr val="37BEB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907599" y="6597491"/>
            <a:ext cx="19260483" cy="5181616"/>
            <a:chOff x="0" y="0"/>
            <a:chExt cx="812800" cy="218666"/>
          </a:xfrm>
        </p:grpSpPr>
        <p:sp>
          <p:nvSpPr>
            <p:cNvPr id="6" name="Freeform 6"/>
            <p:cNvSpPr/>
            <p:nvPr/>
          </p:nvSpPr>
          <p:spPr>
            <a:xfrm>
              <a:off x="12597" y="0"/>
              <a:ext cx="787606" cy="218666"/>
            </a:xfrm>
            <a:custGeom>
              <a:avLst/>
              <a:gdLst/>
              <a:ahLst/>
              <a:cxnLst/>
              <a:rect l="l" t="t" r="r" b="b"/>
              <a:pathLst>
                <a:path w="787606" h="218666">
                  <a:moveTo>
                    <a:pt x="573287" y="0"/>
                  </a:moveTo>
                  <a:lnTo>
                    <a:pt x="11119" y="0"/>
                  </a:lnTo>
                  <a:cubicBezTo>
                    <a:pt x="7007" y="0"/>
                    <a:pt x="3286" y="2437"/>
                    <a:pt x="1643" y="6206"/>
                  </a:cubicBezTo>
                  <a:cubicBezTo>
                    <a:pt x="0" y="9976"/>
                    <a:pt x="748" y="14360"/>
                    <a:pt x="3547" y="17373"/>
                  </a:cubicBezTo>
                  <a:lnTo>
                    <a:pt x="174459" y="201294"/>
                  </a:lnTo>
                  <a:cubicBezTo>
                    <a:pt x="184754" y="212372"/>
                    <a:pt x="199195" y="218666"/>
                    <a:pt x="214319" y="218666"/>
                  </a:cubicBezTo>
                  <a:lnTo>
                    <a:pt x="776487" y="218666"/>
                  </a:lnTo>
                  <a:cubicBezTo>
                    <a:pt x="780599" y="218666"/>
                    <a:pt x="784320" y="216229"/>
                    <a:pt x="785963" y="212460"/>
                  </a:cubicBezTo>
                  <a:cubicBezTo>
                    <a:pt x="787606" y="208690"/>
                    <a:pt x="786858" y="204306"/>
                    <a:pt x="784059" y="201294"/>
                  </a:cubicBezTo>
                  <a:lnTo>
                    <a:pt x="613147" y="17373"/>
                  </a:lnTo>
                  <a:cubicBezTo>
                    <a:pt x="602852" y="6294"/>
                    <a:pt x="588411" y="0"/>
                    <a:pt x="573287" y="0"/>
                  </a:cubicBezTo>
                  <a:close/>
                </a:path>
              </a:pathLst>
            </a:custGeom>
            <a:solidFill>
              <a:srgbClr val="37BEB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7893786">
            <a:off x="7752262" y="6463018"/>
            <a:ext cx="17007447" cy="4575485"/>
            <a:chOff x="0" y="0"/>
            <a:chExt cx="812800" cy="218666"/>
          </a:xfrm>
        </p:grpSpPr>
        <p:sp>
          <p:nvSpPr>
            <p:cNvPr id="9" name="Freeform 9"/>
            <p:cNvSpPr/>
            <p:nvPr/>
          </p:nvSpPr>
          <p:spPr>
            <a:xfrm>
              <a:off x="10639" y="0"/>
              <a:ext cx="791522" cy="218666"/>
            </a:xfrm>
            <a:custGeom>
              <a:avLst/>
              <a:gdLst/>
              <a:ahLst/>
              <a:cxnLst/>
              <a:rect l="l" t="t" r="r" b="b"/>
              <a:pathLst>
                <a:path w="791522" h="218666">
                  <a:moveTo>
                    <a:pt x="578932" y="0"/>
                  </a:moveTo>
                  <a:lnTo>
                    <a:pt x="9390" y="0"/>
                  </a:lnTo>
                  <a:cubicBezTo>
                    <a:pt x="5917" y="0"/>
                    <a:pt x="2775" y="2058"/>
                    <a:pt x="1388" y="5242"/>
                  </a:cubicBezTo>
                  <a:cubicBezTo>
                    <a:pt x="0" y="8425"/>
                    <a:pt x="631" y="12128"/>
                    <a:pt x="2995" y="14672"/>
                  </a:cubicBezTo>
                  <a:lnTo>
                    <a:pt x="178927" y="203994"/>
                  </a:lnTo>
                  <a:cubicBezTo>
                    <a:pt x="187621" y="213350"/>
                    <a:pt x="199818" y="218666"/>
                    <a:pt x="212590" y="218666"/>
                  </a:cubicBezTo>
                  <a:lnTo>
                    <a:pt x="782132" y="218666"/>
                  </a:lnTo>
                  <a:cubicBezTo>
                    <a:pt x="785605" y="218666"/>
                    <a:pt x="788747" y="216608"/>
                    <a:pt x="790134" y="213424"/>
                  </a:cubicBezTo>
                  <a:cubicBezTo>
                    <a:pt x="791522" y="210241"/>
                    <a:pt x="790891" y="206538"/>
                    <a:pt x="788527" y="203994"/>
                  </a:cubicBezTo>
                  <a:lnTo>
                    <a:pt x="612595" y="14672"/>
                  </a:lnTo>
                  <a:cubicBezTo>
                    <a:pt x="603901" y="5316"/>
                    <a:pt x="591704" y="0"/>
                    <a:pt x="578932" y="0"/>
                  </a:cubicBezTo>
                  <a:close/>
                </a:path>
              </a:pathLst>
            </a:custGeom>
            <a:solidFill>
              <a:srgbClr val="1F625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02488" y="1098576"/>
            <a:ext cx="1241057" cy="124105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29D94">
                    <a:alpha val="100000"/>
                  </a:srgbClr>
                </a:gs>
                <a:gs pos="100000">
                  <a:srgbClr val="0C746E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4983316" y="9909897"/>
            <a:ext cx="12352291" cy="1392272"/>
            <a:chOff x="0" y="0"/>
            <a:chExt cx="1940015" cy="21866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40015" cy="218666"/>
            </a:xfrm>
            <a:custGeom>
              <a:avLst/>
              <a:gdLst/>
              <a:ahLst/>
              <a:cxnLst/>
              <a:rect l="l" t="t" r="r" b="b"/>
              <a:pathLst>
                <a:path w="1940015" h="218666">
                  <a:moveTo>
                    <a:pt x="1736815" y="0"/>
                  </a:moveTo>
                  <a:lnTo>
                    <a:pt x="0" y="0"/>
                  </a:lnTo>
                  <a:lnTo>
                    <a:pt x="203200" y="218666"/>
                  </a:lnTo>
                  <a:lnTo>
                    <a:pt x="1940015" y="218666"/>
                  </a:lnTo>
                  <a:lnTo>
                    <a:pt x="1736815" y="0"/>
                  </a:lnTo>
                  <a:close/>
                </a:path>
              </a:pathLst>
            </a:custGeom>
            <a:gradFill rotWithShape="1">
              <a:gsLst>
                <a:gs pos="0">
                  <a:srgbClr val="029D94">
                    <a:alpha val="100000"/>
                  </a:srgbClr>
                </a:gs>
                <a:gs pos="100000">
                  <a:srgbClr val="0C746E">
                    <a:alpha val="100000"/>
                  </a:srgbClr>
                </a:gs>
              </a:gsLst>
              <a:lin ang="0"/>
            </a:gradFill>
            <a:ln>
              <a:noFill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0143546" y="-610114"/>
            <a:ext cx="10599801" cy="9868414"/>
            <a:chOff x="0" y="0"/>
            <a:chExt cx="6350000" cy="5911850"/>
          </a:xfrm>
        </p:grpSpPr>
        <p:sp>
          <p:nvSpPr>
            <p:cNvPr id="18" name="Freeform 18"/>
            <p:cNvSpPr/>
            <p:nvPr/>
          </p:nvSpPr>
          <p:spPr>
            <a:xfrm>
              <a:off x="-68580" y="0"/>
              <a:ext cx="6417310" cy="5911850"/>
            </a:xfrm>
            <a:custGeom>
              <a:avLst/>
              <a:gdLst/>
              <a:ahLst/>
              <a:cxnLst/>
              <a:rect l="l" t="t" r="r" b="b"/>
              <a:pathLst>
                <a:path w="6417310" h="5911850">
                  <a:moveTo>
                    <a:pt x="1215390" y="402590"/>
                  </a:moveTo>
                  <a:lnTo>
                    <a:pt x="177800" y="2192020"/>
                  </a:lnTo>
                  <a:cubicBezTo>
                    <a:pt x="0" y="2498090"/>
                    <a:pt x="43180" y="2884170"/>
                    <a:pt x="283210" y="3144520"/>
                  </a:cubicBezTo>
                  <a:lnTo>
                    <a:pt x="2594610" y="5651500"/>
                  </a:lnTo>
                  <a:cubicBezTo>
                    <a:pt x="2747010" y="5817870"/>
                    <a:pt x="2962910" y="5911850"/>
                    <a:pt x="3187700" y="5911850"/>
                  </a:cubicBezTo>
                  <a:lnTo>
                    <a:pt x="5609590" y="5911850"/>
                  </a:lnTo>
                  <a:cubicBezTo>
                    <a:pt x="6055360" y="5911850"/>
                    <a:pt x="6417310" y="5549900"/>
                    <a:pt x="6417310" y="5104130"/>
                  </a:cubicBezTo>
                  <a:lnTo>
                    <a:pt x="6417310" y="1891030"/>
                  </a:lnTo>
                  <a:cubicBezTo>
                    <a:pt x="6417310" y="1724660"/>
                    <a:pt x="6366510" y="1562100"/>
                    <a:pt x="6269990" y="1426210"/>
                  </a:cubicBezTo>
                  <a:lnTo>
                    <a:pt x="5507990" y="342900"/>
                  </a:lnTo>
                  <a:cubicBezTo>
                    <a:pt x="5356860" y="128270"/>
                    <a:pt x="5110480" y="0"/>
                    <a:pt x="4847590" y="0"/>
                  </a:cubicBezTo>
                  <a:lnTo>
                    <a:pt x="1913890" y="0"/>
                  </a:lnTo>
                  <a:cubicBezTo>
                    <a:pt x="1625600" y="0"/>
                    <a:pt x="1358900" y="153670"/>
                    <a:pt x="1215390" y="40259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10346282" y="-508844"/>
            <a:ext cx="10320864" cy="9608724"/>
            <a:chOff x="0" y="0"/>
            <a:chExt cx="6350000" cy="5911850"/>
          </a:xfrm>
        </p:grpSpPr>
        <p:sp>
          <p:nvSpPr>
            <p:cNvPr id="20" name="Freeform 20"/>
            <p:cNvSpPr/>
            <p:nvPr/>
          </p:nvSpPr>
          <p:spPr>
            <a:xfrm>
              <a:off x="-68580" y="0"/>
              <a:ext cx="6417310" cy="5911850"/>
            </a:xfrm>
            <a:custGeom>
              <a:avLst/>
              <a:gdLst/>
              <a:ahLst/>
              <a:cxnLst/>
              <a:rect l="l" t="t" r="r" b="b"/>
              <a:pathLst>
                <a:path w="6417310" h="5911850">
                  <a:moveTo>
                    <a:pt x="1215390" y="402590"/>
                  </a:moveTo>
                  <a:lnTo>
                    <a:pt x="177800" y="2192020"/>
                  </a:lnTo>
                  <a:cubicBezTo>
                    <a:pt x="0" y="2498090"/>
                    <a:pt x="43180" y="2884170"/>
                    <a:pt x="283210" y="3144520"/>
                  </a:cubicBezTo>
                  <a:lnTo>
                    <a:pt x="2594610" y="5651500"/>
                  </a:lnTo>
                  <a:cubicBezTo>
                    <a:pt x="2747010" y="5817870"/>
                    <a:pt x="2962910" y="5911850"/>
                    <a:pt x="3187700" y="5911850"/>
                  </a:cubicBezTo>
                  <a:lnTo>
                    <a:pt x="5609590" y="5911850"/>
                  </a:lnTo>
                  <a:cubicBezTo>
                    <a:pt x="6055360" y="5911850"/>
                    <a:pt x="6417310" y="5549900"/>
                    <a:pt x="6417310" y="5104130"/>
                  </a:cubicBezTo>
                  <a:lnTo>
                    <a:pt x="6417310" y="1891030"/>
                  </a:lnTo>
                  <a:cubicBezTo>
                    <a:pt x="6417310" y="1724660"/>
                    <a:pt x="6366510" y="1562100"/>
                    <a:pt x="6269990" y="1426210"/>
                  </a:cubicBezTo>
                  <a:lnTo>
                    <a:pt x="5507990" y="342900"/>
                  </a:lnTo>
                  <a:cubicBezTo>
                    <a:pt x="5356860" y="128270"/>
                    <a:pt x="5110480" y="0"/>
                    <a:pt x="4847590" y="0"/>
                  </a:cubicBezTo>
                  <a:lnTo>
                    <a:pt x="1913890" y="0"/>
                  </a:lnTo>
                  <a:cubicBezTo>
                    <a:pt x="1625600" y="0"/>
                    <a:pt x="1358900" y="153670"/>
                    <a:pt x="1215390" y="402590"/>
                  </a:cubicBezTo>
                  <a:close/>
                </a:path>
              </a:pathLst>
            </a:custGeom>
            <a:blipFill>
              <a:blip r:embed="rId2"/>
              <a:stretch>
                <a:fillRect l="-37492" r="-2279"/>
              </a:stretch>
            </a:blipFill>
          </p:spPr>
        </p:sp>
      </p:grpSp>
      <p:sp>
        <p:nvSpPr>
          <p:cNvPr id="21" name="TextBox 21"/>
          <p:cNvSpPr txBox="1"/>
          <p:nvPr/>
        </p:nvSpPr>
        <p:spPr>
          <a:xfrm>
            <a:off x="1028700" y="3810465"/>
            <a:ext cx="8878899" cy="2490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02"/>
              </a:lnSpc>
              <a:spcBef>
                <a:spcPct val="0"/>
              </a:spcBef>
            </a:pPr>
            <a:r>
              <a:rPr lang="en-US" sz="4300" u="none" strike="noStrike" spc="86">
                <a:solidFill>
                  <a:srgbClr val="3BB1A2"/>
                </a:solidFill>
                <a:latin typeface="Oswald"/>
              </a:rPr>
              <a:t>ПРИНЯТЫЕ ИЗМЕНЕНИЯ В ПОЛОЖЕНИЕ </a:t>
            </a:r>
          </a:p>
          <a:p>
            <a:pPr marL="0" lvl="0" indent="0" algn="l">
              <a:lnSpc>
                <a:spcPts val="4902"/>
              </a:lnSpc>
              <a:spcBef>
                <a:spcPct val="0"/>
              </a:spcBef>
            </a:pPr>
            <a:r>
              <a:rPr lang="en-US" sz="4300" u="none" strike="noStrike" spc="86">
                <a:solidFill>
                  <a:srgbClr val="3BB1A2"/>
                </a:solidFill>
                <a:latin typeface="Oswald"/>
              </a:rPr>
              <a:t>О ПОРЯДКЕ ОБЕСПЕЧЕНИЯ ПОСОБИЯМИ ПО ВРЕМЕННОЙ НЕТРУДОСПОСОБНОСТИ И ПО БЕРЕМЕННОСТИ И РОДАМ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28700" y="8863148"/>
            <a:ext cx="1659130" cy="392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36"/>
              </a:lnSpc>
              <a:spcBef>
                <a:spcPct val="0"/>
              </a:spcBef>
            </a:pPr>
            <a:r>
              <a:rPr lang="en-US" sz="2919" u="none" strike="noStrike">
                <a:solidFill>
                  <a:srgbClr val="382A40"/>
                </a:solidFill>
                <a:latin typeface="Noto Serif Bold"/>
              </a:rPr>
              <a:t>2023 год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965396" y="586627"/>
            <a:ext cx="7629964" cy="56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44"/>
              </a:lnSpc>
            </a:pPr>
            <a:r>
              <a:rPr lang="en-US" sz="2144">
                <a:solidFill>
                  <a:srgbClr val="382A40"/>
                </a:solidFill>
                <a:latin typeface="Arimo Bold"/>
              </a:rPr>
              <a:t>Фонд социальной защиты населения</a:t>
            </a:r>
          </a:p>
          <a:p>
            <a:pPr>
              <a:lnSpc>
                <a:spcPts val="1988"/>
              </a:lnSpc>
            </a:pPr>
            <a:r>
              <a:rPr lang="en-US" sz="1744">
                <a:solidFill>
                  <a:srgbClr val="382A40"/>
                </a:solidFill>
                <a:latin typeface="Arimo"/>
              </a:rPr>
              <a:t>Министерства труда и социальной защиты Республики Беларусь</a:t>
            </a:r>
          </a:p>
        </p:txBody>
      </p:sp>
      <p:sp>
        <p:nvSpPr>
          <p:cNvPr id="24" name="Freeform 24"/>
          <p:cNvSpPr/>
          <p:nvPr/>
        </p:nvSpPr>
        <p:spPr>
          <a:xfrm>
            <a:off x="1028700" y="463962"/>
            <a:ext cx="936696" cy="812613"/>
          </a:xfrm>
          <a:custGeom>
            <a:avLst/>
            <a:gdLst/>
            <a:ahLst/>
            <a:cxnLst/>
            <a:rect l="l" t="t" r="r" b="b"/>
            <a:pathLst>
              <a:path w="936696" h="812613">
                <a:moveTo>
                  <a:pt x="0" y="0"/>
                </a:moveTo>
                <a:lnTo>
                  <a:pt x="936696" y="0"/>
                </a:lnTo>
                <a:lnTo>
                  <a:pt x="936696" y="812613"/>
                </a:lnTo>
                <a:lnTo>
                  <a:pt x="0" y="8126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8358" t="-28151" r="-18675" b="-29806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897880" y="1913733"/>
            <a:ext cx="6492240" cy="0"/>
          </a:xfrm>
          <a:prstGeom prst="line">
            <a:avLst/>
          </a:prstGeom>
          <a:ln w="47625" cap="flat">
            <a:solidFill>
              <a:srgbClr val="37BEB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 rot="-2700000">
            <a:off x="7278105" y="4560546"/>
            <a:ext cx="16683427" cy="7187469"/>
            <a:chOff x="0" y="0"/>
            <a:chExt cx="4393989" cy="18929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93989" cy="1892996"/>
            </a:xfrm>
            <a:custGeom>
              <a:avLst/>
              <a:gdLst/>
              <a:ahLst/>
              <a:cxnLst/>
              <a:rect l="l" t="t" r="r" b="b"/>
              <a:pathLst>
                <a:path w="4393989" h="1892996">
                  <a:moveTo>
                    <a:pt x="0" y="0"/>
                  </a:moveTo>
                  <a:lnTo>
                    <a:pt x="4393989" y="0"/>
                  </a:lnTo>
                  <a:lnTo>
                    <a:pt x="4393989" y="1892996"/>
                  </a:lnTo>
                  <a:lnTo>
                    <a:pt x="0" y="1892996"/>
                  </a:lnTo>
                  <a:close/>
                </a:path>
              </a:pathLst>
            </a:custGeom>
            <a:solidFill>
              <a:srgbClr val="00B2BD">
                <a:alpha val="1961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31914" y="8974125"/>
            <a:ext cx="284175" cy="2841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01814" y="8974125"/>
            <a:ext cx="284175" cy="2841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71713" y="8974125"/>
            <a:ext cx="284175" cy="284175"/>
          </a:xfrm>
          <a:prstGeom prst="rect">
            <a:avLst/>
          </a:prstGeom>
        </p:spPr>
      </p:pic>
      <p:sp>
        <p:nvSpPr>
          <p:cNvPr id="33" name="TextBox 33"/>
          <p:cNvSpPr txBox="1"/>
          <p:nvPr/>
        </p:nvSpPr>
        <p:spPr>
          <a:xfrm>
            <a:off x="2755702" y="633426"/>
            <a:ext cx="12776597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7127"/>
              </a:lnSpc>
              <a:spcBef>
                <a:spcPct val="0"/>
              </a:spcBef>
            </a:pPr>
            <a:r>
              <a:rPr lang="ru-RU" sz="6252" dirty="0">
                <a:solidFill>
                  <a:srgbClr val="007076"/>
                </a:solidFill>
                <a:latin typeface="Oswald Bold"/>
              </a:rPr>
              <a:t>Кто подает запрос</a:t>
            </a:r>
            <a:endParaRPr lang="en-US" sz="6252" dirty="0">
              <a:solidFill>
                <a:srgbClr val="007076"/>
              </a:solidFill>
              <a:latin typeface="Oswald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2887827" y="2854132"/>
            <a:ext cx="1123979" cy="87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2"/>
              </a:lnSpc>
            </a:pPr>
            <a:r>
              <a:rPr lang="en-US" sz="5779" spc="-277">
                <a:solidFill>
                  <a:srgbClr val="FFFFFF"/>
                </a:solidFill>
                <a:latin typeface="Open Sans Bold"/>
              </a:rPr>
              <a:t>1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099970" y="4382709"/>
            <a:ext cx="1123979" cy="87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2"/>
              </a:lnSpc>
            </a:pPr>
            <a:r>
              <a:rPr lang="en-US" sz="5779" spc="-277">
                <a:solidFill>
                  <a:srgbClr val="FFFFFF"/>
                </a:solidFill>
                <a:latin typeface="Open Sans Bold"/>
              </a:rPr>
              <a:t>2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869748" y="7660395"/>
            <a:ext cx="1123979" cy="797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7"/>
              </a:lnSpc>
            </a:pPr>
            <a:r>
              <a:rPr lang="en-US" sz="5314" spc="-255" dirty="0">
                <a:solidFill>
                  <a:srgbClr val="FFFFFF"/>
                </a:solidFill>
                <a:latin typeface="Open Sans Bold"/>
              </a:rPr>
              <a:t>4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9600" y="2604344"/>
            <a:ext cx="166878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u="sng" spc="42" dirty="0">
                <a:latin typeface="Arimo Bold"/>
              </a:rPr>
              <a:t>Работодатель у которого застрахованное лицо  работает</a:t>
            </a:r>
            <a:r>
              <a:rPr lang="ru-RU" sz="2400" spc="42" dirty="0">
                <a:latin typeface="Arimo Bold"/>
              </a:rPr>
              <a:t>:</a:t>
            </a:r>
          </a:p>
          <a:p>
            <a:pPr>
              <a:spcBef>
                <a:spcPts val="600"/>
              </a:spcBef>
            </a:pPr>
            <a:endParaRPr lang="ru-RU" sz="2400" spc="42" dirty="0" smtClean="0">
              <a:latin typeface="Arimo Bold"/>
            </a:endParaRP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q"/>
            </a:pPr>
            <a:r>
              <a:rPr lang="ru-RU" sz="2400" spc="42" dirty="0" smtClean="0">
                <a:latin typeface="Arimo Bold"/>
              </a:rPr>
              <a:t>по </a:t>
            </a:r>
            <a:r>
              <a:rPr lang="ru-RU" sz="2400" spc="42" dirty="0">
                <a:latin typeface="Arimo Bold"/>
              </a:rPr>
              <a:t>трудовому договору -  основное место работы</a:t>
            </a:r>
            <a:r>
              <a:rPr lang="ru-RU" sz="2400" spc="42" dirty="0" smtClean="0">
                <a:latin typeface="Arimo Bold"/>
              </a:rPr>
              <a:t>;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q"/>
            </a:pPr>
            <a:r>
              <a:rPr lang="ru-RU" sz="2400" spc="42" dirty="0" smtClean="0">
                <a:latin typeface="Arimo Bold"/>
              </a:rPr>
              <a:t>по </a:t>
            </a:r>
            <a:r>
              <a:rPr lang="ru-RU" sz="2400" spc="42" dirty="0">
                <a:latin typeface="Arimo Bold"/>
              </a:rPr>
              <a:t>трудовому договору, на условиях совместительства в случае нахождения получателя пособия в отпуске </a:t>
            </a:r>
            <a:r>
              <a:rPr lang="ru-RU" sz="2400" spc="42" dirty="0" smtClean="0">
                <a:latin typeface="Arimo Bold"/>
              </a:rPr>
              <a:t>по </a:t>
            </a:r>
            <a:r>
              <a:rPr lang="ru-RU" sz="2400" spc="42" dirty="0">
                <a:latin typeface="Arimo Bold"/>
              </a:rPr>
              <a:t>уходу за ребенком до достижения им возраста 3 лет по основному месту работы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q"/>
            </a:pPr>
            <a:r>
              <a:rPr lang="ru-RU" sz="2400" spc="42" dirty="0">
                <a:latin typeface="Arimo Bold"/>
              </a:rPr>
              <a:t>по гражданско-правовому договору предметом которого является оказание услуг, выполнение работ и создание объектов интеллектуальной собственности,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q"/>
            </a:pPr>
            <a:r>
              <a:rPr lang="ru-RU" sz="2400" spc="42" dirty="0">
                <a:latin typeface="Arimo Bold"/>
              </a:rPr>
              <a:t>в качестве физического лица, являющегося собственником имущества (участником, членом, учредителем) юридического лица и выполняющим функции его руководителя (далее – учредитель)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sz="3000" i="1" spc="-277" dirty="0">
                <a:solidFill>
                  <a:srgbClr val="C00000"/>
                </a:solidFill>
                <a:latin typeface="Open Sans Bold"/>
              </a:rPr>
              <a:t>ВАЖНО!   Сроки </a:t>
            </a:r>
            <a:r>
              <a:rPr lang="ru-RU" sz="3000" i="1" spc="-277" dirty="0" smtClean="0">
                <a:solidFill>
                  <a:srgbClr val="C00000"/>
                </a:solidFill>
                <a:latin typeface="Open Sans Bold"/>
              </a:rPr>
              <a:t> направления запроса  - не </a:t>
            </a:r>
            <a:r>
              <a:rPr lang="ru-RU" sz="3000" i="1" spc="-277" dirty="0">
                <a:solidFill>
                  <a:srgbClr val="C00000"/>
                </a:solidFill>
                <a:latin typeface="Open Sans Bold"/>
              </a:rPr>
              <a:t>позднее двух рабочих дней , следующих за днем обращения застрахованного лица за </a:t>
            </a:r>
            <a:r>
              <a:rPr lang="ru-RU" sz="3000" i="1" spc="-277" dirty="0" smtClean="0">
                <a:solidFill>
                  <a:srgbClr val="C00000"/>
                </a:solidFill>
                <a:latin typeface="Open Sans Bold"/>
              </a:rPr>
              <a:t>пособием.</a:t>
            </a:r>
            <a:endParaRPr lang="ru-RU" sz="3000" i="1" spc="-277" dirty="0">
              <a:solidFill>
                <a:srgbClr val="C00000"/>
              </a:solidFill>
              <a:latin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114747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0800" y="1534790"/>
            <a:ext cx="13766800" cy="8267051"/>
            <a:chOff x="0" y="0"/>
            <a:chExt cx="5171007" cy="660400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171007" cy="660400"/>
            </a:xfrm>
            <a:custGeom>
              <a:avLst/>
              <a:gdLst/>
              <a:ahLst/>
              <a:cxnLst/>
              <a:rect l="l" t="t" r="r" b="b"/>
              <a:pathLst>
                <a:path w="5171007" h="660400">
                  <a:moveTo>
                    <a:pt x="504654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46547" y="0"/>
                  </a:lnTo>
                  <a:cubicBezTo>
                    <a:pt x="5115127" y="0"/>
                    <a:pt x="5171007" y="55880"/>
                    <a:pt x="5171007" y="124460"/>
                  </a:cubicBezTo>
                  <a:lnTo>
                    <a:pt x="5171007" y="535940"/>
                  </a:lnTo>
                  <a:cubicBezTo>
                    <a:pt x="5171007" y="604520"/>
                    <a:pt x="5115127" y="660400"/>
                    <a:pt x="5046547" y="66040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" name="TextBox 4"/>
          <p:cNvSpPr txBox="1"/>
          <p:nvPr/>
        </p:nvSpPr>
        <p:spPr>
          <a:xfrm>
            <a:off x="3505200" y="700266"/>
            <a:ext cx="10529531" cy="8345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127"/>
              </a:lnSpc>
              <a:spcBef>
                <a:spcPct val="0"/>
              </a:spcBef>
            </a:pPr>
            <a:r>
              <a:rPr lang="ru-RU" sz="5000" u="none" dirty="0" smtClean="0">
                <a:solidFill>
                  <a:srgbClr val="007076"/>
                </a:solidFill>
                <a:latin typeface="Oswald Bold"/>
              </a:rPr>
              <a:t>Форма запроса</a:t>
            </a:r>
            <a:endParaRPr lang="en-US" sz="5000" u="none" dirty="0">
              <a:solidFill>
                <a:srgbClr val="007076"/>
              </a:solidFill>
              <a:latin typeface="Oswald Bold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5800" y="1790700"/>
            <a:ext cx="11430000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Запрос </a:t>
            </a:r>
            <a:r>
              <a:rPr lang="ru-RU" b="1" dirty="0" smtClean="0"/>
              <a:t> на </a:t>
            </a:r>
            <a:r>
              <a:rPr lang="ru-RU" b="1" dirty="0"/>
              <a:t>получение сведений о периодах уплаты обязательных страховых взносов и размере среднедневного заработка для   исчисления пособия по временной нетрудоспособности,  беременности и родам</a:t>
            </a:r>
          </a:p>
          <a:p>
            <a:pPr algn="ctr"/>
            <a:r>
              <a:rPr lang="ru-RU" b="1" dirty="0"/>
              <a:t>                       </a:t>
            </a:r>
          </a:p>
          <a:p>
            <a:r>
              <a:rPr lang="ru-RU" dirty="0"/>
              <a:t>                                                                                                                                Тип </a:t>
            </a:r>
            <a:r>
              <a:rPr lang="ru-RU" dirty="0" smtClean="0"/>
              <a:t>формы:</a:t>
            </a:r>
          </a:p>
          <a:p>
            <a:pPr>
              <a:lnSpc>
                <a:spcPts val="1400"/>
              </a:lnSpc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                                                           исходная</a:t>
            </a:r>
            <a:endParaRPr lang="ru-RU" dirty="0"/>
          </a:p>
          <a:p>
            <a:pPr>
              <a:lnSpc>
                <a:spcPts val="1400"/>
              </a:lnSpc>
            </a:pPr>
            <a:r>
              <a:rPr lang="ru-RU" dirty="0"/>
              <a:t>                                                                                                                                                отменяющая     </a:t>
            </a:r>
          </a:p>
          <a:p>
            <a:r>
              <a:rPr lang="ru-RU" dirty="0"/>
              <a:t>Сведения о плательщике обязательных страховых взносов:</a:t>
            </a:r>
          </a:p>
          <a:p>
            <a:r>
              <a:rPr lang="ru-RU" dirty="0"/>
              <a:t>Учетный номер плательщика в Фонде__________________</a:t>
            </a:r>
          </a:p>
          <a:p>
            <a:r>
              <a:rPr lang="ru-RU" dirty="0"/>
              <a:t>Учетный номер плательщика  _______________</a:t>
            </a:r>
          </a:p>
          <a:p>
            <a:r>
              <a:rPr lang="ru-RU" dirty="0"/>
              <a:t>Наименование ____________________________________________________________</a:t>
            </a:r>
          </a:p>
          <a:p>
            <a:r>
              <a:rPr lang="ru-RU" dirty="0"/>
              <a:t>Страховой номер __________________________________________________</a:t>
            </a:r>
          </a:p>
          <a:p>
            <a:r>
              <a:rPr lang="ru-RU" dirty="0"/>
              <a:t>Фамилия _________________________________________________________</a:t>
            </a:r>
          </a:p>
          <a:p>
            <a:r>
              <a:rPr lang="ru-RU" dirty="0"/>
              <a:t>Собственное имя __________________________________________________</a:t>
            </a:r>
          </a:p>
          <a:p>
            <a:r>
              <a:rPr lang="ru-RU" dirty="0"/>
              <a:t>Отчество (если таковое имеется) _____________________________________</a:t>
            </a:r>
          </a:p>
          <a:p>
            <a:r>
              <a:rPr lang="ru-RU" dirty="0"/>
              <a:t>Серия и номер листка нетрудоспособности_____________  </a:t>
            </a:r>
          </a:p>
          <a:p>
            <a:r>
              <a:rPr lang="ru-RU" dirty="0"/>
              <a:t>Дата начала случая      /    /    </a:t>
            </a:r>
          </a:p>
          <a:p>
            <a:r>
              <a:rPr lang="ru-RU" dirty="0"/>
              <a:t>Период   временной  нетрудоспособности (дата начала)    /     /     </a:t>
            </a:r>
          </a:p>
          <a:p>
            <a:r>
              <a:rPr lang="ru-RU" dirty="0"/>
              <a:t>                                                        (дата окончания)     /     /     </a:t>
            </a:r>
          </a:p>
          <a:p>
            <a:r>
              <a:rPr lang="ru-RU" dirty="0"/>
              <a:t>Признак нетрудоспособности    ВН      </a:t>
            </a:r>
            <a:r>
              <a:rPr lang="ru-RU" dirty="0" err="1"/>
              <a:t>БиР</a:t>
            </a:r>
            <a:r>
              <a:rPr lang="ru-RU" dirty="0"/>
              <a:t> </a:t>
            </a:r>
          </a:p>
          <a:p>
            <a:r>
              <a:rPr lang="ru-RU" dirty="0"/>
              <a:t>Признак трудовых отношений    - трудовой договор,   – ГПД </a:t>
            </a:r>
          </a:p>
          <a:p>
            <a:r>
              <a:rPr lang="ru-RU" dirty="0"/>
              <a:t>Дата заключения ГПД     /    /     </a:t>
            </a:r>
          </a:p>
          <a:p>
            <a:r>
              <a:rPr lang="ru-RU" dirty="0"/>
              <a:t>Номер ГПД ______________________________________________________</a:t>
            </a:r>
          </a:p>
          <a:p>
            <a:r>
              <a:rPr lang="ru-RU" dirty="0"/>
              <a:t>Признак назначения пособия по временной нетрудоспособности застрахованному лицу, работающему:</a:t>
            </a:r>
          </a:p>
          <a:p>
            <a:r>
              <a:rPr lang="ru-RU" dirty="0"/>
              <a:t> 	 - по совместительству ,   – по основному месту работы</a:t>
            </a:r>
          </a:p>
          <a:p>
            <a:r>
              <a:rPr lang="ru-RU" dirty="0"/>
              <a:t>Телефон________________________________________________________</a:t>
            </a:r>
          </a:p>
          <a:p>
            <a:r>
              <a:rPr lang="ru-RU" dirty="0"/>
              <a:t>Дата заполнения    /  /     </a:t>
            </a:r>
          </a:p>
          <a:p>
            <a:r>
              <a:rPr lang="ru-RU" dirty="0"/>
              <a:t>Руководитель _______________                           _________________________</a:t>
            </a:r>
          </a:p>
          <a:p>
            <a:r>
              <a:rPr lang="ru-RU" dirty="0"/>
              <a:t>                                 (подпись)                                        (инициалы, фамилия)</a:t>
            </a:r>
          </a:p>
          <a:p>
            <a:r>
              <a:rPr lang="ru-RU" dirty="0"/>
              <a:t>                 М.П.</a:t>
            </a:r>
          </a:p>
          <a:p>
            <a:r>
              <a:rPr lang="ru-RU" dirty="0"/>
              <a:t>______________________________________________________</a:t>
            </a:r>
          </a:p>
          <a:p>
            <a:r>
              <a:rPr lang="ru-RU" dirty="0"/>
              <a:t>(фамилия исполнителя, номер служебного телефона, дата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658600" y="2552700"/>
            <a:ext cx="6248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spc="-277" dirty="0">
                <a:solidFill>
                  <a:srgbClr val="C00000"/>
                </a:solidFill>
                <a:latin typeface="Open Sans Bold"/>
              </a:rPr>
              <a:t>ВАЖНО!  </a:t>
            </a:r>
            <a:endParaRPr lang="ru-RU" sz="3200" i="1" spc="-277" dirty="0" smtClean="0">
              <a:solidFill>
                <a:srgbClr val="C00000"/>
              </a:solidFill>
              <a:latin typeface="Open Sans Bold"/>
            </a:endParaRPr>
          </a:p>
          <a:p>
            <a:r>
              <a:rPr lang="ru-RU" sz="3200" i="1" spc="-277" dirty="0" smtClean="0">
                <a:solidFill>
                  <a:srgbClr val="C00000"/>
                </a:solidFill>
                <a:latin typeface="Open Sans Bold"/>
              </a:rPr>
              <a:t>По каждому </a:t>
            </a:r>
            <a:r>
              <a:rPr lang="ru-RU" sz="3200" i="1" spc="-277" dirty="0">
                <a:solidFill>
                  <a:srgbClr val="C00000"/>
                </a:solidFill>
                <a:latin typeface="Open Sans Bold"/>
              </a:rPr>
              <a:t> </a:t>
            </a:r>
            <a:r>
              <a:rPr lang="ru-RU" sz="3200" i="1" spc="-277" dirty="0" smtClean="0">
                <a:solidFill>
                  <a:srgbClr val="C00000"/>
                </a:solidFill>
                <a:latin typeface="Open Sans Bold"/>
              </a:rPr>
              <a:t>листку ВН новая форма.</a:t>
            </a:r>
          </a:p>
          <a:p>
            <a:r>
              <a:rPr lang="ru-RU" sz="3200" i="1" spc="-277" dirty="0" smtClean="0">
                <a:solidFill>
                  <a:srgbClr val="C00000"/>
                </a:solidFill>
                <a:latin typeface="Open Sans Bold"/>
              </a:rPr>
              <a:t>По каждому ГПД новая форма.</a:t>
            </a:r>
          </a:p>
          <a:p>
            <a:r>
              <a:rPr lang="ru-RU" sz="3200" i="1" spc="-277" dirty="0" smtClean="0">
                <a:solidFill>
                  <a:srgbClr val="C00000"/>
                </a:solidFill>
                <a:latin typeface="Open Sans Bold"/>
              </a:rPr>
              <a:t>Начало случая – начало  заболевания, </a:t>
            </a:r>
            <a:br>
              <a:rPr lang="ru-RU" sz="3200" i="1" spc="-277" dirty="0" smtClean="0">
                <a:solidFill>
                  <a:srgbClr val="C00000"/>
                </a:solidFill>
                <a:latin typeface="Open Sans Bold"/>
              </a:rPr>
            </a:br>
            <a:r>
              <a:rPr lang="ru-RU" sz="3200" i="1" spc="-277" dirty="0" smtClean="0">
                <a:solidFill>
                  <a:srgbClr val="C00000"/>
                </a:solidFill>
                <a:latin typeface="Open Sans Bold"/>
              </a:rPr>
              <a:t>а не листка ВН.</a:t>
            </a:r>
          </a:p>
          <a:p>
            <a:r>
              <a:rPr lang="ru-RU" sz="3200" i="1" spc="-277" dirty="0" smtClean="0">
                <a:solidFill>
                  <a:srgbClr val="C00000"/>
                </a:solidFill>
                <a:latin typeface="Open Sans Bold"/>
              </a:rPr>
              <a:t>Новая форма отменяет предыдущую.</a:t>
            </a:r>
          </a:p>
          <a:p>
            <a:r>
              <a:rPr lang="ru-RU" sz="3200" i="1" spc="-277" dirty="0" smtClean="0">
                <a:solidFill>
                  <a:srgbClr val="C00000"/>
                </a:solidFill>
                <a:latin typeface="Open Sans Bold"/>
              </a:rPr>
              <a:t>В обработку принимаются случаи ВН . Наступившие с 1 января 2024 г.</a:t>
            </a:r>
            <a:endParaRPr lang="en-US" sz="3200" i="1" spc="-277" dirty="0">
              <a:solidFill>
                <a:srgbClr val="C00000"/>
              </a:solidFill>
              <a:latin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263767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897880" y="1913733"/>
            <a:ext cx="6492240" cy="0"/>
          </a:xfrm>
          <a:prstGeom prst="line">
            <a:avLst/>
          </a:prstGeom>
          <a:ln w="47625" cap="flat">
            <a:solidFill>
              <a:srgbClr val="37BEB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31914" y="8974125"/>
            <a:ext cx="284175" cy="2841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01814" y="8974125"/>
            <a:ext cx="284175" cy="2841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71713" y="8974125"/>
            <a:ext cx="284175" cy="284175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3724482" y="2651920"/>
            <a:ext cx="11859439" cy="1281736"/>
            <a:chOff x="0" y="0"/>
            <a:chExt cx="3123474" cy="33757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23474" cy="337577"/>
            </a:xfrm>
            <a:custGeom>
              <a:avLst/>
              <a:gdLst/>
              <a:ahLst/>
              <a:cxnLst/>
              <a:rect l="l" t="t" r="r" b="b"/>
              <a:pathLst>
                <a:path w="3123474" h="337577">
                  <a:moveTo>
                    <a:pt x="2920274" y="0"/>
                  </a:moveTo>
                  <a:lnTo>
                    <a:pt x="0" y="0"/>
                  </a:lnTo>
                  <a:lnTo>
                    <a:pt x="0" y="337577"/>
                  </a:lnTo>
                  <a:lnTo>
                    <a:pt x="2920274" y="337577"/>
                  </a:lnTo>
                  <a:lnTo>
                    <a:pt x="3123474" y="168788"/>
                  </a:lnTo>
                  <a:lnTo>
                    <a:pt x="2920274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>
              <a:solidFill>
                <a:srgbClr val="1F625A"/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6985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722158" y="2651920"/>
            <a:ext cx="1491475" cy="1281736"/>
            <a:chOff x="0" y="0"/>
            <a:chExt cx="812800" cy="698500"/>
          </a:xfrm>
        </p:grpSpPr>
        <p:sp>
          <p:nvSpPr>
            <p:cNvPr id="22" name="Freeform 22"/>
            <p:cNvSpPr/>
            <p:nvPr/>
          </p:nvSpPr>
          <p:spPr>
            <a:xfrm>
              <a:off x="7974" y="0"/>
              <a:ext cx="796852" cy="698500"/>
            </a:xfrm>
            <a:custGeom>
              <a:avLst/>
              <a:gdLst/>
              <a:ahLst/>
              <a:cxnLst/>
              <a:rect l="l" t="t" r="r" b="b"/>
              <a:pathLst>
                <a:path w="796852" h="698500">
                  <a:moveTo>
                    <a:pt x="783943" y="385143"/>
                  </a:moveTo>
                  <a:lnTo>
                    <a:pt x="622509" y="662607"/>
                  </a:lnTo>
                  <a:cubicBezTo>
                    <a:pt x="609580" y="684829"/>
                    <a:pt x="585810" y="698500"/>
                    <a:pt x="560100" y="698500"/>
                  </a:cubicBezTo>
                  <a:lnTo>
                    <a:pt x="236752" y="698500"/>
                  </a:lnTo>
                  <a:cubicBezTo>
                    <a:pt x="211042" y="698500"/>
                    <a:pt x="187272" y="684829"/>
                    <a:pt x="174343" y="662607"/>
                  </a:cubicBezTo>
                  <a:lnTo>
                    <a:pt x="12909" y="385143"/>
                  </a:lnTo>
                  <a:cubicBezTo>
                    <a:pt x="0" y="362955"/>
                    <a:pt x="0" y="335545"/>
                    <a:pt x="12909" y="313357"/>
                  </a:cubicBezTo>
                  <a:lnTo>
                    <a:pt x="174343" y="35893"/>
                  </a:lnTo>
                  <a:cubicBezTo>
                    <a:pt x="187272" y="13671"/>
                    <a:pt x="211042" y="0"/>
                    <a:pt x="236752" y="0"/>
                  </a:cubicBezTo>
                  <a:lnTo>
                    <a:pt x="560100" y="0"/>
                  </a:lnTo>
                  <a:cubicBezTo>
                    <a:pt x="585810" y="0"/>
                    <a:pt x="609580" y="13671"/>
                    <a:pt x="622509" y="35893"/>
                  </a:cubicBezTo>
                  <a:lnTo>
                    <a:pt x="783943" y="313357"/>
                  </a:lnTo>
                  <a:cubicBezTo>
                    <a:pt x="796852" y="335545"/>
                    <a:pt x="796852" y="362955"/>
                    <a:pt x="783943" y="385143"/>
                  </a:cubicBezTo>
                  <a:close/>
                </a:path>
              </a:pathLst>
            </a:custGeom>
            <a:solidFill>
              <a:srgbClr val="37BEB0"/>
            </a:solidFill>
            <a:ln w="152400">
              <a:solidFill>
                <a:srgbClr val="1F625A"/>
              </a:solidFill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2755702" y="633426"/>
            <a:ext cx="12776597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7127"/>
              </a:lnSpc>
              <a:spcBef>
                <a:spcPct val="0"/>
              </a:spcBef>
            </a:pPr>
            <a:r>
              <a:rPr lang="ru-RU" sz="6000" b="1" dirty="0">
                <a:solidFill>
                  <a:srgbClr val="007076"/>
                </a:solidFill>
                <a:latin typeface="Oswald Bold"/>
              </a:rPr>
              <a:t>Э</a:t>
            </a:r>
            <a:r>
              <a:rPr lang="ru-RU" sz="6000" dirty="0">
                <a:solidFill>
                  <a:srgbClr val="007076"/>
                </a:solidFill>
                <a:latin typeface="Oswald Bold"/>
              </a:rPr>
              <a:t>тапы взаимодействия</a:t>
            </a:r>
            <a:endParaRPr lang="en-US" sz="6000" dirty="0">
              <a:solidFill>
                <a:srgbClr val="007076"/>
              </a:solidFill>
              <a:latin typeface="Oswald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2887827" y="2854132"/>
            <a:ext cx="1123979" cy="87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2"/>
              </a:lnSpc>
            </a:pPr>
            <a:r>
              <a:rPr lang="ru-RU" sz="5779" spc="-277" dirty="0" smtClean="0">
                <a:solidFill>
                  <a:srgbClr val="FFFFFF"/>
                </a:solidFill>
                <a:latin typeface="Open Sans Bold"/>
              </a:rPr>
              <a:t>2</a:t>
            </a:r>
            <a:endParaRPr lang="en-US" sz="5779" spc="-277" dirty="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099970" y="4382709"/>
            <a:ext cx="1123979" cy="87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2"/>
              </a:lnSpc>
            </a:pPr>
            <a:r>
              <a:rPr lang="en-US" sz="5779" spc="-277">
                <a:solidFill>
                  <a:srgbClr val="FFFFFF"/>
                </a:solidFill>
                <a:latin typeface="Open Sans Bold"/>
              </a:rPr>
              <a:t>2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85800" y="4686300"/>
            <a:ext cx="15258725" cy="4862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>
                <a:latin typeface="Arimo"/>
              </a:rPr>
              <a:t>Информация </a:t>
            </a:r>
            <a:r>
              <a:rPr lang="ru-RU" sz="2800" b="1" dirty="0" smtClean="0">
                <a:latin typeface="Arimo"/>
              </a:rPr>
              <a:t>проверяется:</a:t>
            </a:r>
            <a:endParaRPr lang="ru-RU" sz="2800" b="1" dirty="0">
              <a:latin typeface="Arimo"/>
            </a:endParaRPr>
          </a:p>
          <a:p>
            <a:endParaRPr lang="ru-RU" sz="2400" b="1" dirty="0" smtClean="0">
              <a:latin typeface="Arimo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mo"/>
              </a:rPr>
              <a:t>на соответствие УНП и УНПФ;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b="1" dirty="0" smtClean="0">
              <a:latin typeface="Arimo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mo"/>
              </a:rPr>
              <a:t>наличие </a:t>
            </a:r>
            <a:r>
              <a:rPr lang="ru-RU" sz="2400" b="1" dirty="0">
                <a:latin typeface="Arimo"/>
              </a:rPr>
              <a:t>трудовых (ГПД) отношений на начало случая </a:t>
            </a:r>
            <a:r>
              <a:rPr lang="ru-RU" sz="2400" b="1" dirty="0" smtClean="0">
                <a:latin typeface="Arimo"/>
              </a:rPr>
              <a:t>ВН (</a:t>
            </a:r>
            <a:r>
              <a:rPr lang="ru-RU" sz="2400" b="1" dirty="0" err="1" smtClean="0">
                <a:latin typeface="Arimo"/>
              </a:rPr>
              <a:t>БиР</a:t>
            </a:r>
            <a:r>
              <a:rPr lang="ru-RU" sz="2400" b="1" dirty="0" smtClean="0">
                <a:latin typeface="Arimo"/>
              </a:rPr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 smtClean="0">
              <a:latin typeface="Arimo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mo"/>
              </a:rPr>
              <a:t>наличие формы ПУ-2 с кодом работы – «основное место работы»;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b="1" dirty="0" smtClean="0">
              <a:latin typeface="Arimo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mo"/>
              </a:rPr>
              <a:t>наличие признака «совместитель» для, находящихся в отпуске по уходу за ребенком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00000"/>
              </a:solidFill>
              <a:latin typeface="Arimo"/>
            </a:endParaRPr>
          </a:p>
          <a:p>
            <a:r>
              <a:rPr lang="ru-RU" sz="2400" i="1" spc="-277" dirty="0">
                <a:solidFill>
                  <a:srgbClr val="C00000"/>
                </a:solidFill>
                <a:latin typeface="Open Sans Bold"/>
              </a:rPr>
              <a:t>ВАЖНО! </a:t>
            </a:r>
            <a:r>
              <a:rPr lang="ru-RU" sz="2400" i="1" spc="-277" dirty="0" smtClean="0">
                <a:solidFill>
                  <a:srgbClr val="C00000"/>
                </a:solidFill>
                <a:latin typeface="Open Sans Bold"/>
              </a:rPr>
              <a:t> Запрос</a:t>
            </a:r>
            <a:r>
              <a:rPr lang="ru-RU" sz="2400" i="1" spc="-277" dirty="0">
                <a:solidFill>
                  <a:srgbClr val="C00000"/>
                </a:solidFill>
                <a:latin typeface="Open Sans Bold"/>
              </a:rPr>
              <a:t>, не соответствующий  форме и требованиям , отклоняется с указанием причины.</a:t>
            </a:r>
          </a:p>
          <a:p>
            <a:r>
              <a:rPr lang="ru-RU" sz="2400" i="1" spc="-277" dirty="0" smtClean="0">
                <a:solidFill>
                  <a:srgbClr val="C00000"/>
                </a:solidFill>
                <a:latin typeface="Open Sans Bold"/>
              </a:rPr>
              <a:t>  При наличии  в обработке  запроса с идентичными данными, повторный запрос отклоняется</a:t>
            </a:r>
            <a:endParaRPr lang="en-US" sz="2400" i="1" spc="-277" dirty="0">
              <a:solidFill>
                <a:srgbClr val="C00000"/>
              </a:solidFill>
              <a:latin typeface="Open Sans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0000"/>
              </a:solidFill>
              <a:latin typeface="Arimo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4372393" y="2924319"/>
            <a:ext cx="10697787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ru-RU" sz="3000" b="1" dirty="0" smtClean="0">
                <a:solidFill>
                  <a:srgbClr val="000000"/>
                </a:solidFill>
                <a:latin typeface="Arimo"/>
              </a:rPr>
              <a:t>Контроль на соответствие данных</a:t>
            </a:r>
            <a:endParaRPr lang="ru-RU" sz="3000" b="1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2659"/>
              </a:lnSpc>
              <a:spcBef>
                <a:spcPct val="0"/>
              </a:spcBef>
            </a:pPr>
            <a:endParaRPr lang="ru-RU" sz="1899" dirty="0" smtClean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2659"/>
              </a:lnSpc>
              <a:spcBef>
                <a:spcPct val="0"/>
              </a:spcBef>
            </a:pPr>
            <a:endParaRPr lang="en-US" sz="1899" dirty="0">
              <a:solidFill>
                <a:srgbClr val="000000"/>
              </a:solidFill>
              <a:latin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44284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897880" y="1913733"/>
            <a:ext cx="6492240" cy="0"/>
          </a:xfrm>
          <a:prstGeom prst="line">
            <a:avLst/>
          </a:prstGeom>
          <a:ln w="47625" cap="flat">
            <a:solidFill>
              <a:srgbClr val="37BEB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31914" y="8974125"/>
            <a:ext cx="284175" cy="2841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01814" y="8974125"/>
            <a:ext cx="284175" cy="2841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71713" y="8974125"/>
            <a:ext cx="284175" cy="284175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3724482" y="2651920"/>
            <a:ext cx="11859439" cy="1281736"/>
            <a:chOff x="0" y="0"/>
            <a:chExt cx="3123474" cy="33757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23474" cy="337577"/>
            </a:xfrm>
            <a:custGeom>
              <a:avLst/>
              <a:gdLst/>
              <a:ahLst/>
              <a:cxnLst/>
              <a:rect l="l" t="t" r="r" b="b"/>
              <a:pathLst>
                <a:path w="3123474" h="337577">
                  <a:moveTo>
                    <a:pt x="2920274" y="0"/>
                  </a:moveTo>
                  <a:lnTo>
                    <a:pt x="0" y="0"/>
                  </a:lnTo>
                  <a:lnTo>
                    <a:pt x="0" y="337577"/>
                  </a:lnTo>
                  <a:lnTo>
                    <a:pt x="2920274" y="337577"/>
                  </a:lnTo>
                  <a:lnTo>
                    <a:pt x="3123474" y="168788"/>
                  </a:lnTo>
                  <a:lnTo>
                    <a:pt x="2920274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>
              <a:solidFill>
                <a:srgbClr val="1F625A"/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6985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722158" y="2651920"/>
            <a:ext cx="1491475" cy="1281736"/>
            <a:chOff x="0" y="0"/>
            <a:chExt cx="812800" cy="698500"/>
          </a:xfrm>
        </p:grpSpPr>
        <p:sp>
          <p:nvSpPr>
            <p:cNvPr id="22" name="Freeform 22"/>
            <p:cNvSpPr/>
            <p:nvPr/>
          </p:nvSpPr>
          <p:spPr>
            <a:xfrm>
              <a:off x="7974" y="0"/>
              <a:ext cx="796852" cy="698500"/>
            </a:xfrm>
            <a:custGeom>
              <a:avLst/>
              <a:gdLst/>
              <a:ahLst/>
              <a:cxnLst/>
              <a:rect l="l" t="t" r="r" b="b"/>
              <a:pathLst>
                <a:path w="796852" h="698500">
                  <a:moveTo>
                    <a:pt x="783943" y="385143"/>
                  </a:moveTo>
                  <a:lnTo>
                    <a:pt x="622509" y="662607"/>
                  </a:lnTo>
                  <a:cubicBezTo>
                    <a:pt x="609580" y="684829"/>
                    <a:pt x="585810" y="698500"/>
                    <a:pt x="560100" y="698500"/>
                  </a:cubicBezTo>
                  <a:lnTo>
                    <a:pt x="236752" y="698500"/>
                  </a:lnTo>
                  <a:cubicBezTo>
                    <a:pt x="211042" y="698500"/>
                    <a:pt x="187272" y="684829"/>
                    <a:pt x="174343" y="662607"/>
                  </a:cubicBezTo>
                  <a:lnTo>
                    <a:pt x="12909" y="385143"/>
                  </a:lnTo>
                  <a:cubicBezTo>
                    <a:pt x="0" y="362955"/>
                    <a:pt x="0" y="335545"/>
                    <a:pt x="12909" y="313357"/>
                  </a:cubicBezTo>
                  <a:lnTo>
                    <a:pt x="174343" y="35893"/>
                  </a:lnTo>
                  <a:cubicBezTo>
                    <a:pt x="187272" y="13671"/>
                    <a:pt x="211042" y="0"/>
                    <a:pt x="236752" y="0"/>
                  </a:cubicBezTo>
                  <a:lnTo>
                    <a:pt x="560100" y="0"/>
                  </a:lnTo>
                  <a:cubicBezTo>
                    <a:pt x="585810" y="0"/>
                    <a:pt x="609580" y="13671"/>
                    <a:pt x="622509" y="35893"/>
                  </a:cubicBezTo>
                  <a:lnTo>
                    <a:pt x="783943" y="313357"/>
                  </a:lnTo>
                  <a:cubicBezTo>
                    <a:pt x="796852" y="335545"/>
                    <a:pt x="796852" y="362955"/>
                    <a:pt x="783943" y="385143"/>
                  </a:cubicBezTo>
                  <a:close/>
                </a:path>
              </a:pathLst>
            </a:custGeom>
            <a:solidFill>
              <a:srgbClr val="37BEB0"/>
            </a:solidFill>
            <a:ln w="152400">
              <a:solidFill>
                <a:srgbClr val="1F625A"/>
              </a:solidFill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2755702" y="633426"/>
            <a:ext cx="12776597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7127"/>
              </a:lnSpc>
              <a:spcBef>
                <a:spcPct val="0"/>
              </a:spcBef>
            </a:pPr>
            <a:r>
              <a:rPr lang="ru-RU" sz="6000" b="1" dirty="0">
                <a:solidFill>
                  <a:srgbClr val="007076"/>
                </a:solidFill>
                <a:latin typeface="Oswald Bold"/>
              </a:rPr>
              <a:t>Э</a:t>
            </a:r>
            <a:r>
              <a:rPr lang="ru-RU" sz="6000" dirty="0">
                <a:solidFill>
                  <a:srgbClr val="007076"/>
                </a:solidFill>
                <a:latin typeface="Oswald Bold"/>
              </a:rPr>
              <a:t>тапы взаимодействия</a:t>
            </a:r>
            <a:endParaRPr lang="en-US" sz="6000" dirty="0">
              <a:solidFill>
                <a:srgbClr val="007076"/>
              </a:solidFill>
              <a:latin typeface="Oswald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2887827" y="2854132"/>
            <a:ext cx="1123979" cy="87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2"/>
              </a:lnSpc>
            </a:pPr>
            <a:r>
              <a:rPr lang="ru-RU" sz="5779" spc="-277" dirty="0" smtClean="0">
                <a:solidFill>
                  <a:srgbClr val="FFFFFF"/>
                </a:solidFill>
                <a:latin typeface="Open Sans Bold"/>
              </a:rPr>
              <a:t>2</a:t>
            </a:r>
            <a:endParaRPr lang="en-US" sz="5779" spc="-277" dirty="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099970" y="4382709"/>
            <a:ext cx="1123979" cy="87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2"/>
              </a:lnSpc>
            </a:pPr>
            <a:r>
              <a:rPr lang="en-US" sz="5779" spc="-277" dirty="0" smtClean="0">
                <a:solidFill>
                  <a:srgbClr val="FFFFFF"/>
                </a:solidFill>
                <a:latin typeface="Open Sans Bold"/>
              </a:rPr>
              <a:t>2</a:t>
            </a:r>
            <a:endParaRPr lang="en-US" sz="5779" spc="-277" dirty="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4372393" y="2924319"/>
            <a:ext cx="10697787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ru-RU" sz="3000" b="1" dirty="0" smtClean="0">
                <a:solidFill>
                  <a:srgbClr val="000000"/>
                </a:solidFill>
                <a:latin typeface="Arimo"/>
              </a:rPr>
              <a:t>Контроль на соответствие данных</a:t>
            </a:r>
            <a:endParaRPr lang="ru-RU" sz="3000" b="1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2659"/>
              </a:lnSpc>
              <a:spcBef>
                <a:spcPct val="0"/>
              </a:spcBef>
            </a:pPr>
            <a:endParaRPr lang="ru-RU" sz="1899" dirty="0" smtClean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2659"/>
              </a:lnSpc>
              <a:spcBef>
                <a:spcPct val="0"/>
              </a:spcBef>
            </a:pPr>
            <a:endParaRPr lang="en-US" sz="1899" dirty="0">
              <a:solidFill>
                <a:srgbClr val="000000"/>
              </a:solidFill>
              <a:latin typeface="Arimo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4382709"/>
            <a:ext cx="15621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u="sng" spc="42" dirty="0" smtClean="0">
                <a:latin typeface="Arimo Bold"/>
              </a:rPr>
              <a:t>Для </a:t>
            </a:r>
            <a:r>
              <a:rPr lang="ru-RU" sz="2600" b="1" u="sng" spc="42" dirty="0">
                <a:latin typeface="Arimo Bold"/>
              </a:rPr>
              <a:t>запроса по застрахованному лицу, </a:t>
            </a:r>
            <a:r>
              <a:rPr lang="ru-RU" sz="2600" b="1" u="sng" spc="42" dirty="0" smtClean="0">
                <a:latin typeface="Arimo Bold"/>
              </a:rPr>
              <a:t>работающему </a:t>
            </a:r>
            <a:r>
              <a:rPr lang="ru-RU" sz="2600" b="1" u="sng" spc="42" dirty="0">
                <a:latin typeface="Arimo Bold"/>
              </a:rPr>
              <a:t>по трудовому договору, на ИЛС ЗЛ содержится: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spc="42" dirty="0" smtClean="0">
                <a:latin typeface="Arimo Bold"/>
              </a:rPr>
              <a:t>форма </a:t>
            </a:r>
            <a:r>
              <a:rPr lang="ru-RU" sz="2400" spc="42" dirty="0">
                <a:latin typeface="Arimo Bold"/>
              </a:rPr>
              <a:t>ПУ-2 с указанием кода совместительства, соответствующего основному месту работы, и периода работы, включающего дату начала случая временной нетрудоспособности, беременности и родов; </a:t>
            </a:r>
            <a:endParaRPr lang="ru-RU" sz="2400" spc="42" dirty="0" smtClean="0">
              <a:latin typeface="Arimo Bold"/>
            </a:endParaRPr>
          </a:p>
          <a:p>
            <a:pPr marL="342900" indent="-342900">
              <a:buFont typeface="Wingdings" pitchFamily="2" charset="2"/>
              <a:buChar char="q"/>
            </a:pPr>
            <a:endParaRPr lang="ru-RU" sz="2400" spc="42" dirty="0">
              <a:latin typeface="Arimo Bold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spc="42" dirty="0">
                <a:latin typeface="Arimo Bold"/>
              </a:rPr>
              <a:t>форма ПУ-3 по учредителю с уплатой обязательных страховых взносов в бюджет государственного внебюджетного фонда социальной защиты населения Республики Беларусь (далее – взносы в бюджет фонда) до даты начала случая временной нетрудоспособности, беременности </a:t>
            </a:r>
            <a:r>
              <a:rPr lang="ru-RU" sz="2400" spc="42" dirty="0" smtClean="0">
                <a:latin typeface="Arimo Bold"/>
              </a:rPr>
              <a:t>и </a:t>
            </a:r>
            <a:r>
              <a:rPr lang="ru-RU" sz="2400" spc="42" dirty="0">
                <a:latin typeface="Arimo Bold"/>
              </a:rPr>
              <a:t>родов</a:t>
            </a:r>
            <a:r>
              <a:rPr lang="ru-RU" sz="2400" spc="42" dirty="0" smtClean="0">
                <a:latin typeface="Arimo Bold"/>
              </a:rPr>
              <a:t>;</a:t>
            </a:r>
          </a:p>
          <a:p>
            <a:pPr marL="342900" indent="-342900">
              <a:buFont typeface="Wingdings" pitchFamily="2" charset="2"/>
              <a:buChar char="q"/>
            </a:pPr>
            <a:endParaRPr lang="ru-RU" sz="2400" spc="42" dirty="0">
              <a:latin typeface="Arimo Bold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spc="42" dirty="0">
                <a:latin typeface="Arimo Bold"/>
              </a:rPr>
              <a:t>форма ПУ-2 с указанием кода совместительства, соответствующего периоду работы на условиях совместительства (в случае нахождения получателя пособия в отпуске по уходу за ребенком до достижения им возраста 3 лет по основному месту работы), включающему дату начала случая временной нетрудоспособности;</a:t>
            </a:r>
          </a:p>
        </p:txBody>
      </p:sp>
    </p:spTree>
    <p:extLst>
      <p:ext uri="{BB962C8B-B14F-4D97-AF65-F5344CB8AC3E}">
        <p14:creationId xmlns:p14="http://schemas.microsoft.com/office/powerpoint/2010/main" val="213425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897880" y="1913733"/>
            <a:ext cx="6492240" cy="0"/>
          </a:xfrm>
          <a:prstGeom prst="line">
            <a:avLst/>
          </a:prstGeom>
          <a:ln w="47625" cap="flat">
            <a:solidFill>
              <a:srgbClr val="37BEB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31914" y="8974125"/>
            <a:ext cx="284175" cy="2841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01814" y="8974125"/>
            <a:ext cx="284175" cy="2841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71713" y="8974125"/>
            <a:ext cx="284175" cy="284175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3724482" y="2651920"/>
            <a:ext cx="11859439" cy="1281736"/>
            <a:chOff x="0" y="0"/>
            <a:chExt cx="3123474" cy="33757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23474" cy="337577"/>
            </a:xfrm>
            <a:custGeom>
              <a:avLst/>
              <a:gdLst/>
              <a:ahLst/>
              <a:cxnLst/>
              <a:rect l="l" t="t" r="r" b="b"/>
              <a:pathLst>
                <a:path w="3123474" h="337577">
                  <a:moveTo>
                    <a:pt x="2920274" y="0"/>
                  </a:moveTo>
                  <a:lnTo>
                    <a:pt x="0" y="0"/>
                  </a:lnTo>
                  <a:lnTo>
                    <a:pt x="0" y="337577"/>
                  </a:lnTo>
                  <a:lnTo>
                    <a:pt x="2920274" y="337577"/>
                  </a:lnTo>
                  <a:lnTo>
                    <a:pt x="3123474" y="168788"/>
                  </a:lnTo>
                  <a:lnTo>
                    <a:pt x="2920274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>
              <a:solidFill>
                <a:srgbClr val="1F625A"/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6985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722158" y="2651920"/>
            <a:ext cx="1491475" cy="1281736"/>
            <a:chOff x="0" y="0"/>
            <a:chExt cx="812800" cy="698500"/>
          </a:xfrm>
        </p:grpSpPr>
        <p:sp>
          <p:nvSpPr>
            <p:cNvPr id="22" name="Freeform 22"/>
            <p:cNvSpPr/>
            <p:nvPr/>
          </p:nvSpPr>
          <p:spPr>
            <a:xfrm>
              <a:off x="7974" y="0"/>
              <a:ext cx="796852" cy="698500"/>
            </a:xfrm>
            <a:custGeom>
              <a:avLst/>
              <a:gdLst/>
              <a:ahLst/>
              <a:cxnLst/>
              <a:rect l="l" t="t" r="r" b="b"/>
              <a:pathLst>
                <a:path w="796852" h="698500">
                  <a:moveTo>
                    <a:pt x="783943" y="385143"/>
                  </a:moveTo>
                  <a:lnTo>
                    <a:pt x="622509" y="662607"/>
                  </a:lnTo>
                  <a:cubicBezTo>
                    <a:pt x="609580" y="684829"/>
                    <a:pt x="585810" y="698500"/>
                    <a:pt x="560100" y="698500"/>
                  </a:cubicBezTo>
                  <a:lnTo>
                    <a:pt x="236752" y="698500"/>
                  </a:lnTo>
                  <a:cubicBezTo>
                    <a:pt x="211042" y="698500"/>
                    <a:pt x="187272" y="684829"/>
                    <a:pt x="174343" y="662607"/>
                  </a:cubicBezTo>
                  <a:lnTo>
                    <a:pt x="12909" y="385143"/>
                  </a:lnTo>
                  <a:cubicBezTo>
                    <a:pt x="0" y="362955"/>
                    <a:pt x="0" y="335545"/>
                    <a:pt x="12909" y="313357"/>
                  </a:cubicBezTo>
                  <a:lnTo>
                    <a:pt x="174343" y="35893"/>
                  </a:lnTo>
                  <a:cubicBezTo>
                    <a:pt x="187272" y="13671"/>
                    <a:pt x="211042" y="0"/>
                    <a:pt x="236752" y="0"/>
                  </a:cubicBezTo>
                  <a:lnTo>
                    <a:pt x="560100" y="0"/>
                  </a:lnTo>
                  <a:cubicBezTo>
                    <a:pt x="585810" y="0"/>
                    <a:pt x="609580" y="13671"/>
                    <a:pt x="622509" y="35893"/>
                  </a:cubicBezTo>
                  <a:lnTo>
                    <a:pt x="783943" y="313357"/>
                  </a:lnTo>
                  <a:cubicBezTo>
                    <a:pt x="796852" y="335545"/>
                    <a:pt x="796852" y="362955"/>
                    <a:pt x="783943" y="385143"/>
                  </a:cubicBezTo>
                  <a:close/>
                </a:path>
              </a:pathLst>
            </a:custGeom>
            <a:solidFill>
              <a:srgbClr val="37BEB0"/>
            </a:solidFill>
            <a:ln w="152400">
              <a:solidFill>
                <a:srgbClr val="1F625A"/>
              </a:solidFill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2755702" y="633426"/>
            <a:ext cx="12776597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7127"/>
              </a:lnSpc>
              <a:spcBef>
                <a:spcPct val="0"/>
              </a:spcBef>
            </a:pPr>
            <a:r>
              <a:rPr lang="ru-RU" sz="6000" b="1" dirty="0">
                <a:solidFill>
                  <a:srgbClr val="007076"/>
                </a:solidFill>
                <a:latin typeface="Oswald Bold"/>
              </a:rPr>
              <a:t>Э</a:t>
            </a:r>
            <a:r>
              <a:rPr lang="ru-RU" sz="6000" dirty="0">
                <a:solidFill>
                  <a:srgbClr val="007076"/>
                </a:solidFill>
                <a:latin typeface="Oswald Bold"/>
              </a:rPr>
              <a:t>тапы взаимодействия</a:t>
            </a:r>
            <a:endParaRPr lang="en-US" sz="6000" dirty="0">
              <a:solidFill>
                <a:srgbClr val="007076"/>
              </a:solidFill>
              <a:latin typeface="Oswald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2887827" y="2854132"/>
            <a:ext cx="1123979" cy="87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2"/>
              </a:lnSpc>
            </a:pPr>
            <a:r>
              <a:rPr lang="ru-RU" sz="5779" spc="-277" dirty="0" smtClean="0">
                <a:solidFill>
                  <a:srgbClr val="FFFFFF"/>
                </a:solidFill>
                <a:latin typeface="Open Sans Bold"/>
              </a:rPr>
              <a:t>2</a:t>
            </a:r>
            <a:endParaRPr lang="en-US" sz="5779" spc="-277" dirty="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099970" y="4382709"/>
            <a:ext cx="1123979" cy="87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2"/>
              </a:lnSpc>
            </a:pPr>
            <a:r>
              <a:rPr lang="en-US" sz="5779" spc="-277" dirty="0" smtClean="0">
                <a:solidFill>
                  <a:srgbClr val="FFFFFF"/>
                </a:solidFill>
                <a:latin typeface="Open Sans Bold"/>
              </a:rPr>
              <a:t>2</a:t>
            </a:r>
            <a:endParaRPr lang="en-US" sz="5779" spc="-277" dirty="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4372393" y="2924319"/>
            <a:ext cx="10697787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ru-RU" sz="3000" b="1" dirty="0" smtClean="0">
                <a:solidFill>
                  <a:srgbClr val="000000"/>
                </a:solidFill>
                <a:latin typeface="Arimo"/>
              </a:rPr>
              <a:t>Контроль на соответствие данных</a:t>
            </a:r>
            <a:endParaRPr lang="ru-RU" sz="3000" b="1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2659"/>
              </a:lnSpc>
              <a:spcBef>
                <a:spcPct val="0"/>
              </a:spcBef>
            </a:pPr>
            <a:endParaRPr lang="ru-RU" sz="1899" dirty="0" smtClean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2659"/>
              </a:lnSpc>
              <a:spcBef>
                <a:spcPct val="0"/>
              </a:spcBef>
            </a:pPr>
            <a:endParaRPr lang="en-US" sz="1899" dirty="0">
              <a:solidFill>
                <a:srgbClr val="000000"/>
              </a:solidFill>
              <a:latin typeface="Arimo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4382709"/>
            <a:ext cx="156210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u="sng" spc="42" dirty="0" smtClean="0">
                <a:latin typeface="Arimo Bold"/>
              </a:rPr>
              <a:t>Для </a:t>
            </a:r>
            <a:r>
              <a:rPr lang="ru-RU" sz="2600" b="1" u="sng" spc="42" dirty="0">
                <a:latin typeface="Arimo Bold"/>
              </a:rPr>
              <a:t>запроса по застрахованному лицу, выполняющему работу </a:t>
            </a:r>
          </a:p>
          <a:p>
            <a:r>
              <a:rPr lang="ru-RU" sz="2600" b="1" u="sng" spc="42" dirty="0">
                <a:latin typeface="Arimo Bold"/>
              </a:rPr>
              <a:t>по гражданско-правовому договору, на ИЛС ЗЛ содержится</a:t>
            </a:r>
            <a:r>
              <a:rPr lang="ru-RU" sz="2600" b="1" u="sng" spc="42" dirty="0" smtClean="0">
                <a:latin typeface="Arimo Bold"/>
              </a:rPr>
              <a:t>:</a:t>
            </a:r>
          </a:p>
          <a:p>
            <a:endParaRPr lang="ru-RU" sz="2600" b="1" u="sng" spc="42" dirty="0">
              <a:latin typeface="Arimo Bold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spc="42" dirty="0">
                <a:latin typeface="Arimo Bold"/>
              </a:rPr>
              <a:t>форма ПУ-3 с таким же номером, датой заключения договора </a:t>
            </a:r>
            <a:r>
              <a:rPr lang="ru-RU" sz="2400" spc="42" dirty="0" smtClean="0">
                <a:latin typeface="Arimo Bold"/>
              </a:rPr>
              <a:t>и </a:t>
            </a:r>
            <a:r>
              <a:rPr lang="ru-RU" sz="2400" spc="42" dirty="0">
                <a:latin typeface="Arimo Bold"/>
              </a:rPr>
              <a:t>случай временной нетрудоспособности, беременности и родов наступил в период действия договора</a:t>
            </a:r>
            <a:r>
              <a:rPr lang="ru-RU" sz="2400" spc="42" dirty="0" smtClean="0">
                <a:latin typeface="Arimo Bold"/>
              </a:rPr>
              <a:t>;</a:t>
            </a:r>
          </a:p>
          <a:p>
            <a:r>
              <a:rPr lang="ru-RU" sz="2400" spc="42" dirty="0" smtClean="0">
                <a:latin typeface="Arimo Bold"/>
              </a:rPr>
              <a:t> </a:t>
            </a:r>
            <a:endParaRPr lang="ru-RU" sz="2400" spc="42" dirty="0">
              <a:latin typeface="Arimo Bold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spc="42" dirty="0">
                <a:latin typeface="Arimo Bold"/>
              </a:rPr>
              <a:t>имеется сумма вознаграждения по этому договору в форме ПУ-3.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7505700"/>
            <a:ext cx="13452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spc="-277" dirty="0">
                <a:solidFill>
                  <a:srgbClr val="C00000"/>
                </a:solidFill>
                <a:latin typeface="Open Sans Bold"/>
              </a:rPr>
              <a:t>ВАЖНО!  </a:t>
            </a:r>
            <a:r>
              <a:rPr lang="ru-RU" sz="2400" i="1" spc="-277" dirty="0" smtClean="0">
                <a:solidFill>
                  <a:srgbClr val="C00000"/>
                </a:solidFill>
                <a:latin typeface="Open Sans Bold"/>
              </a:rPr>
              <a:t>Запрос, несоответствующий требованиям, возвращаются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635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897880" y="1913733"/>
            <a:ext cx="6492240" cy="0"/>
          </a:xfrm>
          <a:prstGeom prst="line">
            <a:avLst/>
          </a:prstGeom>
          <a:ln w="47625" cap="flat">
            <a:solidFill>
              <a:srgbClr val="37BEB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31914" y="8974125"/>
            <a:ext cx="284175" cy="2841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01814" y="8974125"/>
            <a:ext cx="284175" cy="2841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71713" y="8974125"/>
            <a:ext cx="284175" cy="284175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3724482" y="2651920"/>
            <a:ext cx="11859439" cy="1281736"/>
            <a:chOff x="0" y="0"/>
            <a:chExt cx="3123474" cy="33757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23474" cy="337577"/>
            </a:xfrm>
            <a:custGeom>
              <a:avLst/>
              <a:gdLst/>
              <a:ahLst/>
              <a:cxnLst/>
              <a:rect l="l" t="t" r="r" b="b"/>
              <a:pathLst>
                <a:path w="3123474" h="337577">
                  <a:moveTo>
                    <a:pt x="2920274" y="0"/>
                  </a:moveTo>
                  <a:lnTo>
                    <a:pt x="0" y="0"/>
                  </a:lnTo>
                  <a:lnTo>
                    <a:pt x="0" y="337577"/>
                  </a:lnTo>
                  <a:lnTo>
                    <a:pt x="2920274" y="337577"/>
                  </a:lnTo>
                  <a:lnTo>
                    <a:pt x="3123474" y="168788"/>
                  </a:lnTo>
                  <a:lnTo>
                    <a:pt x="2920274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>
              <a:solidFill>
                <a:srgbClr val="1F625A"/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6985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722158" y="2651920"/>
            <a:ext cx="1491475" cy="1281736"/>
            <a:chOff x="0" y="0"/>
            <a:chExt cx="812800" cy="698500"/>
          </a:xfrm>
        </p:grpSpPr>
        <p:sp>
          <p:nvSpPr>
            <p:cNvPr id="22" name="Freeform 22"/>
            <p:cNvSpPr/>
            <p:nvPr/>
          </p:nvSpPr>
          <p:spPr>
            <a:xfrm>
              <a:off x="7974" y="0"/>
              <a:ext cx="796852" cy="698500"/>
            </a:xfrm>
            <a:custGeom>
              <a:avLst/>
              <a:gdLst/>
              <a:ahLst/>
              <a:cxnLst/>
              <a:rect l="l" t="t" r="r" b="b"/>
              <a:pathLst>
                <a:path w="796852" h="698500">
                  <a:moveTo>
                    <a:pt x="783943" y="385143"/>
                  </a:moveTo>
                  <a:lnTo>
                    <a:pt x="622509" y="662607"/>
                  </a:lnTo>
                  <a:cubicBezTo>
                    <a:pt x="609580" y="684829"/>
                    <a:pt x="585810" y="698500"/>
                    <a:pt x="560100" y="698500"/>
                  </a:cubicBezTo>
                  <a:lnTo>
                    <a:pt x="236752" y="698500"/>
                  </a:lnTo>
                  <a:cubicBezTo>
                    <a:pt x="211042" y="698500"/>
                    <a:pt x="187272" y="684829"/>
                    <a:pt x="174343" y="662607"/>
                  </a:cubicBezTo>
                  <a:lnTo>
                    <a:pt x="12909" y="385143"/>
                  </a:lnTo>
                  <a:cubicBezTo>
                    <a:pt x="0" y="362955"/>
                    <a:pt x="0" y="335545"/>
                    <a:pt x="12909" y="313357"/>
                  </a:cubicBezTo>
                  <a:lnTo>
                    <a:pt x="174343" y="35893"/>
                  </a:lnTo>
                  <a:cubicBezTo>
                    <a:pt x="187272" y="13671"/>
                    <a:pt x="211042" y="0"/>
                    <a:pt x="236752" y="0"/>
                  </a:cubicBezTo>
                  <a:lnTo>
                    <a:pt x="560100" y="0"/>
                  </a:lnTo>
                  <a:cubicBezTo>
                    <a:pt x="585810" y="0"/>
                    <a:pt x="609580" y="13671"/>
                    <a:pt x="622509" y="35893"/>
                  </a:cubicBezTo>
                  <a:lnTo>
                    <a:pt x="783943" y="313357"/>
                  </a:lnTo>
                  <a:cubicBezTo>
                    <a:pt x="796852" y="335545"/>
                    <a:pt x="796852" y="362955"/>
                    <a:pt x="783943" y="385143"/>
                  </a:cubicBezTo>
                  <a:close/>
                </a:path>
              </a:pathLst>
            </a:custGeom>
            <a:solidFill>
              <a:srgbClr val="37BEB0"/>
            </a:solidFill>
            <a:ln w="152400">
              <a:solidFill>
                <a:srgbClr val="1F625A"/>
              </a:solidFill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2755702" y="633426"/>
            <a:ext cx="12776597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7127"/>
              </a:lnSpc>
              <a:spcBef>
                <a:spcPct val="0"/>
              </a:spcBef>
            </a:pPr>
            <a:r>
              <a:rPr lang="ru-RU" sz="6000" b="1" dirty="0">
                <a:solidFill>
                  <a:srgbClr val="007076"/>
                </a:solidFill>
                <a:latin typeface="Oswald Bold"/>
              </a:rPr>
              <a:t>Э</a:t>
            </a:r>
            <a:r>
              <a:rPr lang="ru-RU" sz="6000" dirty="0">
                <a:solidFill>
                  <a:srgbClr val="007076"/>
                </a:solidFill>
                <a:latin typeface="Oswald Bold"/>
              </a:rPr>
              <a:t>тапы взаимодействия</a:t>
            </a:r>
            <a:endParaRPr lang="en-US" sz="6000" dirty="0">
              <a:solidFill>
                <a:srgbClr val="007076"/>
              </a:solidFill>
              <a:latin typeface="Oswald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2887827" y="2854132"/>
            <a:ext cx="1123979" cy="87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2"/>
              </a:lnSpc>
            </a:pPr>
            <a:r>
              <a:rPr lang="ru-RU" sz="5779" spc="-277" dirty="0" smtClean="0">
                <a:solidFill>
                  <a:srgbClr val="FFFFFF"/>
                </a:solidFill>
                <a:latin typeface="Open Sans Bold"/>
              </a:rPr>
              <a:t>3</a:t>
            </a:r>
            <a:endParaRPr lang="en-US" sz="5779" spc="-277" dirty="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099970" y="4382709"/>
            <a:ext cx="1123979" cy="87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2"/>
              </a:lnSpc>
            </a:pPr>
            <a:r>
              <a:rPr lang="en-US" sz="5779" spc="-277">
                <a:solidFill>
                  <a:srgbClr val="FFFFFF"/>
                </a:solidFill>
                <a:latin typeface="Open Sans Bold"/>
              </a:rPr>
              <a:t>2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85800" y="4686300"/>
            <a:ext cx="15258725" cy="486287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 smtClean="0">
                <a:latin typeface="Arimo"/>
              </a:rPr>
              <a:t>Информация для работы:</a:t>
            </a:r>
            <a:endParaRPr lang="ru-RU" sz="2800" b="1" dirty="0">
              <a:latin typeface="Arimo"/>
            </a:endParaRPr>
          </a:p>
          <a:p>
            <a:endParaRPr lang="ru-RU" sz="2400" b="1" dirty="0" smtClean="0">
              <a:latin typeface="Arimo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b="1" dirty="0" smtClean="0">
              <a:latin typeface="Arimo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mo"/>
              </a:rPr>
              <a:t>совместителям и основному нанимателю о необходимости представления формы  ПУ-3 (при ее отсутствии);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 smtClean="0">
              <a:latin typeface="Arimo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mo"/>
              </a:rPr>
              <a:t>Первое полугодие 2024 г. отправляется информация всем работодателям о необходимости представить ПУ-3 за 2022 г. при наличии простоев, отпусков за свой счет или с частичным сохранением заработной платы по инициативе нанимателя или выплате заработной платы «в конвертах»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latin typeface="Arimo"/>
            </a:endParaRPr>
          </a:p>
          <a:p>
            <a:r>
              <a:rPr lang="ru-RU" sz="2400" i="1" spc="-277" dirty="0">
                <a:solidFill>
                  <a:srgbClr val="C00000"/>
                </a:solidFill>
                <a:latin typeface="Open Sans Bold"/>
              </a:rPr>
              <a:t>ВАЖНО!  </a:t>
            </a:r>
            <a:r>
              <a:rPr lang="ru-RU" sz="2400" i="1" spc="-277" dirty="0" smtClean="0">
                <a:solidFill>
                  <a:srgbClr val="C00000"/>
                </a:solidFill>
                <a:latin typeface="Open Sans Bold"/>
              </a:rPr>
              <a:t>Среднедневной заработок выдается на 3-тий рабочий день, из  имеющихся данных на  ИЛС ЗЛ</a:t>
            </a:r>
            <a:endParaRPr lang="en-US" sz="2400" i="1" spc="-277" dirty="0">
              <a:solidFill>
                <a:srgbClr val="C00000"/>
              </a:solidFill>
              <a:latin typeface="Open Sans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Arimo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4372393" y="2924319"/>
            <a:ext cx="10697787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ru-RU" sz="3000" b="1" dirty="0">
                <a:solidFill>
                  <a:srgbClr val="000000"/>
                </a:solidFill>
                <a:latin typeface="Arimo"/>
              </a:rPr>
              <a:t>Направляется </a:t>
            </a:r>
            <a:r>
              <a:rPr lang="ru-RU" sz="3000" b="1" dirty="0" smtClean="0">
                <a:solidFill>
                  <a:srgbClr val="000000"/>
                </a:solidFill>
                <a:latin typeface="Arimo"/>
              </a:rPr>
              <a:t>информация </a:t>
            </a:r>
            <a:r>
              <a:rPr lang="ru-RU" sz="3000" b="1" dirty="0">
                <a:solidFill>
                  <a:srgbClr val="000000"/>
                </a:solidFill>
                <a:latin typeface="Arimo"/>
              </a:rPr>
              <a:t>в «Личный кабинет </a:t>
            </a:r>
            <a:r>
              <a:rPr lang="ru-RU" sz="3000" b="1" dirty="0" smtClean="0">
                <a:solidFill>
                  <a:srgbClr val="000000"/>
                </a:solidFill>
                <a:latin typeface="Arimo"/>
              </a:rPr>
              <a:t>плательщика </a:t>
            </a:r>
            <a:r>
              <a:rPr lang="ru-RU" sz="3000" b="1" dirty="0" smtClean="0">
                <a:latin typeface="Arimo"/>
              </a:rPr>
              <a:t>взносов</a:t>
            </a:r>
            <a:r>
              <a:rPr lang="ru-RU" sz="3000" b="1" dirty="0" smtClean="0">
                <a:solidFill>
                  <a:srgbClr val="000000"/>
                </a:solidFill>
                <a:latin typeface="Arimo"/>
              </a:rPr>
              <a:t>»</a:t>
            </a:r>
            <a:endParaRPr lang="ru-RU" sz="3000" b="1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2659"/>
              </a:lnSpc>
              <a:spcBef>
                <a:spcPct val="0"/>
              </a:spcBef>
            </a:pPr>
            <a:endParaRPr lang="ru-RU" sz="1899" dirty="0" smtClean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2659"/>
              </a:lnSpc>
              <a:spcBef>
                <a:spcPct val="0"/>
              </a:spcBef>
            </a:pPr>
            <a:endParaRPr lang="en-US" sz="1899" dirty="0">
              <a:solidFill>
                <a:srgbClr val="000000"/>
              </a:solidFill>
              <a:latin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97475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897880" y="1913733"/>
            <a:ext cx="6492240" cy="0"/>
          </a:xfrm>
          <a:prstGeom prst="line">
            <a:avLst/>
          </a:prstGeom>
          <a:ln w="47625" cap="flat">
            <a:solidFill>
              <a:srgbClr val="37BEB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31914" y="8974125"/>
            <a:ext cx="284175" cy="2841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01814" y="8974125"/>
            <a:ext cx="284175" cy="2841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71713" y="8974125"/>
            <a:ext cx="284175" cy="284175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3724482" y="2651920"/>
            <a:ext cx="11859439" cy="1281736"/>
            <a:chOff x="0" y="0"/>
            <a:chExt cx="3123474" cy="33757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23474" cy="337577"/>
            </a:xfrm>
            <a:custGeom>
              <a:avLst/>
              <a:gdLst/>
              <a:ahLst/>
              <a:cxnLst/>
              <a:rect l="l" t="t" r="r" b="b"/>
              <a:pathLst>
                <a:path w="3123474" h="337577">
                  <a:moveTo>
                    <a:pt x="2920274" y="0"/>
                  </a:moveTo>
                  <a:lnTo>
                    <a:pt x="0" y="0"/>
                  </a:lnTo>
                  <a:lnTo>
                    <a:pt x="0" y="337577"/>
                  </a:lnTo>
                  <a:lnTo>
                    <a:pt x="2920274" y="337577"/>
                  </a:lnTo>
                  <a:lnTo>
                    <a:pt x="3123474" y="168788"/>
                  </a:lnTo>
                  <a:lnTo>
                    <a:pt x="2920274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>
              <a:solidFill>
                <a:srgbClr val="1F625A"/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6985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722158" y="2651920"/>
            <a:ext cx="1491475" cy="1281736"/>
            <a:chOff x="0" y="0"/>
            <a:chExt cx="812800" cy="698500"/>
          </a:xfrm>
        </p:grpSpPr>
        <p:sp>
          <p:nvSpPr>
            <p:cNvPr id="22" name="Freeform 22"/>
            <p:cNvSpPr/>
            <p:nvPr/>
          </p:nvSpPr>
          <p:spPr>
            <a:xfrm>
              <a:off x="7974" y="0"/>
              <a:ext cx="796852" cy="698500"/>
            </a:xfrm>
            <a:custGeom>
              <a:avLst/>
              <a:gdLst/>
              <a:ahLst/>
              <a:cxnLst/>
              <a:rect l="l" t="t" r="r" b="b"/>
              <a:pathLst>
                <a:path w="796852" h="698500">
                  <a:moveTo>
                    <a:pt x="783943" y="385143"/>
                  </a:moveTo>
                  <a:lnTo>
                    <a:pt x="622509" y="662607"/>
                  </a:lnTo>
                  <a:cubicBezTo>
                    <a:pt x="609580" y="684829"/>
                    <a:pt x="585810" y="698500"/>
                    <a:pt x="560100" y="698500"/>
                  </a:cubicBezTo>
                  <a:lnTo>
                    <a:pt x="236752" y="698500"/>
                  </a:lnTo>
                  <a:cubicBezTo>
                    <a:pt x="211042" y="698500"/>
                    <a:pt x="187272" y="684829"/>
                    <a:pt x="174343" y="662607"/>
                  </a:cubicBezTo>
                  <a:lnTo>
                    <a:pt x="12909" y="385143"/>
                  </a:lnTo>
                  <a:cubicBezTo>
                    <a:pt x="0" y="362955"/>
                    <a:pt x="0" y="335545"/>
                    <a:pt x="12909" y="313357"/>
                  </a:cubicBezTo>
                  <a:lnTo>
                    <a:pt x="174343" y="35893"/>
                  </a:lnTo>
                  <a:cubicBezTo>
                    <a:pt x="187272" y="13671"/>
                    <a:pt x="211042" y="0"/>
                    <a:pt x="236752" y="0"/>
                  </a:cubicBezTo>
                  <a:lnTo>
                    <a:pt x="560100" y="0"/>
                  </a:lnTo>
                  <a:cubicBezTo>
                    <a:pt x="585810" y="0"/>
                    <a:pt x="609580" y="13671"/>
                    <a:pt x="622509" y="35893"/>
                  </a:cubicBezTo>
                  <a:lnTo>
                    <a:pt x="783943" y="313357"/>
                  </a:lnTo>
                  <a:cubicBezTo>
                    <a:pt x="796852" y="335545"/>
                    <a:pt x="796852" y="362955"/>
                    <a:pt x="783943" y="385143"/>
                  </a:cubicBezTo>
                  <a:close/>
                </a:path>
              </a:pathLst>
            </a:custGeom>
            <a:solidFill>
              <a:srgbClr val="37BEB0"/>
            </a:solidFill>
            <a:ln w="152400">
              <a:solidFill>
                <a:srgbClr val="1F625A"/>
              </a:solidFill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2755702" y="633426"/>
            <a:ext cx="12776597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7127"/>
              </a:lnSpc>
              <a:spcBef>
                <a:spcPct val="0"/>
              </a:spcBef>
            </a:pPr>
            <a:r>
              <a:rPr lang="ru-RU" sz="6000" b="1" dirty="0">
                <a:solidFill>
                  <a:srgbClr val="007076"/>
                </a:solidFill>
                <a:latin typeface="Oswald Bold"/>
              </a:rPr>
              <a:t>Э</a:t>
            </a:r>
            <a:r>
              <a:rPr lang="ru-RU" sz="6000" dirty="0">
                <a:solidFill>
                  <a:srgbClr val="007076"/>
                </a:solidFill>
                <a:latin typeface="Oswald Bold"/>
              </a:rPr>
              <a:t>тапы взаимодействия</a:t>
            </a:r>
            <a:endParaRPr lang="en-US" sz="6000" dirty="0">
              <a:solidFill>
                <a:srgbClr val="007076"/>
              </a:solidFill>
              <a:latin typeface="Oswald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2887827" y="2854132"/>
            <a:ext cx="1123979" cy="87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2"/>
              </a:lnSpc>
            </a:pPr>
            <a:r>
              <a:rPr lang="ru-RU" sz="5779" spc="-277" dirty="0" smtClean="0">
                <a:solidFill>
                  <a:srgbClr val="FFFFFF"/>
                </a:solidFill>
                <a:latin typeface="Open Sans Bold"/>
              </a:rPr>
              <a:t>4</a:t>
            </a:r>
            <a:endParaRPr lang="en-US" sz="5779" spc="-277" dirty="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099970" y="4382709"/>
            <a:ext cx="1123979" cy="87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2"/>
              </a:lnSpc>
            </a:pPr>
            <a:r>
              <a:rPr lang="en-US" sz="5779" spc="-277">
                <a:solidFill>
                  <a:srgbClr val="FFFFFF"/>
                </a:solidFill>
                <a:latin typeface="Open Sans Bold"/>
              </a:rPr>
              <a:t>2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85800" y="4686300"/>
            <a:ext cx="15258725" cy="4493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 smtClean="0">
                <a:latin typeface="Arimo"/>
              </a:rPr>
              <a:t>Этапы формирования:</a:t>
            </a:r>
            <a:endParaRPr lang="ru-RU" sz="2800" b="1" dirty="0">
              <a:latin typeface="Arimo"/>
            </a:endParaRPr>
          </a:p>
          <a:p>
            <a:endParaRPr lang="ru-RU" sz="2400" b="1" dirty="0" smtClean="0">
              <a:solidFill>
                <a:srgbClr val="000000"/>
              </a:solidFill>
              <a:latin typeface="Arimo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0000"/>
                </a:solidFill>
                <a:latin typeface="Arimo"/>
              </a:rPr>
              <a:t>проверяем право на минимальный размер пособия (выдаем информацию работодателю о праве либо отсутствии права на минимум);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b="1" dirty="0" smtClean="0">
              <a:solidFill>
                <a:srgbClr val="000000"/>
              </a:solidFill>
              <a:latin typeface="Arimo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0000"/>
                </a:solidFill>
                <a:latin typeface="Arimo"/>
              </a:rPr>
              <a:t>рассчитываем и выдаем информацию о </a:t>
            </a:r>
            <a:r>
              <a:rPr lang="ru-RU" sz="2400" b="1" dirty="0" smtClean="0">
                <a:latin typeface="Arimo"/>
              </a:rPr>
              <a:t>среднедневном заработке для </a:t>
            </a:r>
            <a:r>
              <a:rPr lang="ru-RU" sz="2400" b="1" dirty="0" smtClean="0">
                <a:solidFill>
                  <a:srgbClr val="000000"/>
                </a:solidFill>
                <a:latin typeface="Arimo"/>
              </a:rPr>
              <a:t>ВН (</a:t>
            </a:r>
            <a:r>
              <a:rPr lang="ru-RU" sz="2400" b="1" dirty="0" err="1" smtClean="0">
                <a:solidFill>
                  <a:srgbClr val="000000"/>
                </a:solidFill>
                <a:latin typeface="Arimo"/>
              </a:rPr>
              <a:t>БиР</a:t>
            </a:r>
            <a:r>
              <a:rPr lang="ru-RU" sz="2400" b="1" dirty="0" smtClean="0">
                <a:solidFill>
                  <a:srgbClr val="000000"/>
                </a:solidFill>
                <a:latin typeface="Arimo"/>
              </a:rPr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 smtClean="0">
              <a:solidFill>
                <a:srgbClr val="000000"/>
              </a:solidFill>
              <a:latin typeface="Arimo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0000"/>
                </a:solidFill>
                <a:latin typeface="Arimo"/>
              </a:rPr>
              <a:t>рассчитываем среднедневной заработок для </a:t>
            </a:r>
            <a:r>
              <a:rPr lang="ru-RU" sz="2400" b="1" dirty="0" err="1" smtClean="0">
                <a:solidFill>
                  <a:srgbClr val="000000"/>
                </a:solidFill>
                <a:latin typeface="Arimo"/>
              </a:rPr>
              <a:t>БиР</a:t>
            </a:r>
            <a:r>
              <a:rPr lang="ru-RU" sz="2400" b="1" dirty="0" smtClean="0">
                <a:solidFill>
                  <a:srgbClr val="000000"/>
                </a:solidFill>
                <a:latin typeface="Arimo"/>
              </a:rPr>
              <a:t> (</a:t>
            </a:r>
            <a:r>
              <a:rPr lang="ru-RU" sz="2400" b="1" dirty="0">
                <a:solidFill>
                  <a:srgbClr val="000000"/>
                </a:solidFill>
                <a:latin typeface="Arimo"/>
              </a:rPr>
              <a:t>при условии </a:t>
            </a:r>
            <a:r>
              <a:rPr lang="ru-RU" sz="2400" b="1" dirty="0" err="1">
                <a:solidFill>
                  <a:srgbClr val="000000"/>
                </a:solidFill>
                <a:latin typeface="Arimo"/>
              </a:rPr>
              <a:t>БиР</a:t>
            </a:r>
            <a:r>
              <a:rPr lang="ru-RU" sz="2400" b="1" dirty="0">
                <a:solidFill>
                  <a:srgbClr val="000000"/>
                </a:solidFill>
                <a:latin typeface="Arimo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Arimo"/>
              </a:rPr>
              <a:t>из отпуска по уходу за ребенком, </a:t>
            </a:r>
            <a:r>
              <a:rPr lang="ru-RU" sz="2400" b="1" dirty="0" err="1" smtClean="0">
                <a:solidFill>
                  <a:srgbClr val="000000"/>
                </a:solidFill>
                <a:latin typeface="Arimo"/>
              </a:rPr>
              <a:t>БиР</a:t>
            </a:r>
            <a:r>
              <a:rPr lang="ru-RU" sz="2400" b="1" dirty="0" smtClean="0">
                <a:solidFill>
                  <a:srgbClr val="000000"/>
                </a:solidFill>
                <a:latin typeface="Arimo"/>
              </a:rPr>
              <a:t> - работа менее 6-ти месяцев)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00000"/>
              </a:solidFill>
              <a:latin typeface="Arimo"/>
            </a:endParaRPr>
          </a:p>
          <a:p>
            <a:r>
              <a:rPr lang="ru-RU" sz="2400" i="1" spc="-277" dirty="0">
                <a:solidFill>
                  <a:srgbClr val="C00000"/>
                </a:solidFill>
                <a:latin typeface="Open Sans Bold"/>
              </a:rPr>
              <a:t>ВАЖНО!  </a:t>
            </a:r>
            <a:r>
              <a:rPr lang="ru-RU" sz="2400" i="1" spc="-277" dirty="0" smtClean="0">
                <a:solidFill>
                  <a:srgbClr val="C00000"/>
                </a:solidFill>
                <a:latin typeface="Open Sans Bold"/>
              </a:rPr>
              <a:t>Максимум и минимум работодатель контролирует самостоятельно</a:t>
            </a:r>
            <a:endParaRPr lang="en-US" sz="2400" i="1" spc="-277" dirty="0">
              <a:solidFill>
                <a:srgbClr val="C00000"/>
              </a:solidFill>
              <a:latin typeface="Open Sans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0000"/>
              </a:solidFill>
              <a:latin typeface="Arimo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4372393" y="2924319"/>
            <a:ext cx="10697787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ru-RU" sz="3000" b="1" dirty="0" smtClean="0">
                <a:solidFill>
                  <a:srgbClr val="000000"/>
                </a:solidFill>
                <a:latin typeface="Arimo"/>
              </a:rPr>
              <a:t>Формируется среднедневной заработок</a:t>
            </a:r>
            <a:endParaRPr lang="ru-RU" sz="3000" b="1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2659"/>
              </a:lnSpc>
              <a:spcBef>
                <a:spcPct val="0"/>
              </a:spcBef>
            </a:pPr>
            <a:endParaRPr lang="ru-RU" sz="1899" dirty="0" smtClean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2659"/>
              </a:lnSpc>
              <a:spcBef>
                <a:spcPct val="0"/>
              </a:spcBef>
            </a:pPr>
            <a:endParaRPr lang="en-US" sz="1899" dirty="0">
              <a:solidFill>
                <a:srgbClr val="000000"/>
              </a:solidFill>
              <a:latin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227545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897880" y="1913733"/>
            <a:ext cx="6492240" cy="0"/>
          </a:xfrm>
          <a:prstGeom prst="line">
            <a:avLst/>
          </a:prstGeom>
          <a:ln w="47625" cap="flat">
            <a:solidFill>
              <a:srgbClr val="37BEB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31914" y="8974125"/>
            <a:ext cx="284175" cy="2841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01814" y="8974125"/>
            <a:ext cx="284175" cy="2841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71713" y="8974125"/>
            <a:ext cx="284175" cy="284175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3724482" y="2651920"/>
            <a:ext cx="11859439" cy="1281736"/>
            <a:chOff x="0" y="0"/>
            <a:chExt cx="3123474" cy="33757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23474" cy="337577"/>
            </a:xfrm>
            <a:custGeom>
              <a:avLst/>
              <a:gdLst/>
              <a:ahLst/>
              <a:cxnLst/>
              <a:rect l="l" t="t" r="r" b="b"/>
              <a:pathLst>
                <a:path w="3123474" h="337577">
                  <a:moveTo>
                    <a:pt x="2920274" y="0"/>
                  </a:moveTo>
                  <a:lnTo>
                    <a:pt x="0" y="0"/>
                  </a:lnTo>
                  <a:lnTo>
                    <a:pt x="0" y="337577"/>
                  </a:lnTo>
                  <a:lnTo>
                    <a:pt x="2920274" y="337577"/>
                  </a:lnTo>
                  <a:lnTo>
                    <a:pt x="3123474" y="168788"/>
                  </a:lnTo>
                  <a:lnTo>
                    <a:pt x="2920274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>
              <a:solidFill>
                <a:srgbClr val="1F625A"/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6985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722158" y="2651920"/>
            <a:ext cx="1491475" cy="1281736"/>
            <a:chOff x="0" y="0"/>
            <a:chExt cx="812800" cy="698500"/>
          </a:xfrm>
        </p:grpSpPr>
        <p:sp>
          <p:nvSpPr>
            <p:cNvPr id="22" name="Freeform 22"/>
            <p:cNvSpPr/>
            <p:nvPr/>
          </p:nvSpPr>
          <p:spPr>
            <a:xfrm>
              <a:off x="7974" y="0"/>
              <a:ext cx="796852" cy="698500"/>
            </a:xfrm>
            <a:custGeom>
              <a:avLst/>
              <a:gdLst/>
              <a:ahLst/>
              <a:cxnLst/>
              <a:rect l="l" t="t" r="r" b="b"/>
              <a:pathLst>
                <a:path w="796852" h="698500">
                  <a:moveTo>
                    <a:pt x="783943" y="385143"/>
                  </a:moveTo>
                  <a:lnTo>
                    <a:pt x="622509" y="662607"/>
                  </a:lnTo>
                  <a:cubicBezTo>
                    <a:pt x="609580" y="684829"/>
                    <a:pt x="585810" y="698500"/>
                    <a:pt x="560100" y="698500"/>
                  </a:cubicBezTo>
                  <a:lnTo>
                    <a:pt x="236752" y="698500"/>
                  </a:lnTo>
                  <a:cubicBezTo>
                    <a:pt x="211042" y="698500"/>
                    <a:pt x="187272" y="684829"/>
                    <a:pt x="174343" y="662607"/>
                  </a:cubicBezTo>
                  <a:lnTo>
                    <a:pt x="12909" y="385143"/>
                  </a:lnTo>
                  <a:cubicBezTo>
                    <a:pt x="0" y="362955"/>
                    <a:pt x="0" y="335545"/>
                    <a:pt x="12909" y="313357"/>
                  </a:cubicBezTo>
                  <a:lnTo>
                    <a:pt x="174343" y="35893"/>
                  </a:lnTo>
                  <a:cubicBezTo>
                    <a:pt x="187272" y="13671"/>
                    <a:pt x="211042" y="0"/>
                    <a:pt x="236752" y="0"/>
                  </a:cubicBezTo>
                  <a:lnTo>
                    <a:pt x="560100" y="0"/>
                  </a:lnTo>
                  <a:cubicBezTo>
                    <a:pt x="585810" y="0"/>
                    <a:pt x="609580" y="13671"/>
                    <a:pt x="622509" y="35893"/>
                  </a:cubicBezTo>
                  <a:lnTo>
                    <a:pt x="783943" y="313357"/>
                  </a:lnTo>
                  <a:cubicBezTo>
                    <a:pt x="796852" y="335545"/>
                    <a:pt x="796852" y="362955"/>
                    <a:pt x="783943" y="385143"/>
                  </a:cubicBezTo>
                  <a:close/>
                </a:path>
              </a:pathLst>
            </a:custGeom>
            <a:solidFill>
              <a:srgbClr val="37BEB0"/>
            </a:solidFill>
            <a:ln w="152400">
              <a:solidFill>
                <a:srgbClr val="1F625A"/>
              </a:solidFill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2755702" y="633426"/>
            <a:ext cx="12776597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7127"/>
              </a:lnSpc>
              <a:spcBef>
                <a:spcPct val="0"/>
              </a:spcBef>
            </a:pPr>
            <a:r>
              <a:rPr lang="ru-RU" sz="6000" b="1" dirty="0">
                <a:solidFill>
                  <a:srgbClr val="007076"/>
                </a:solidFill>
                <a:latin typeface="Oswald Bold"/>
              </a:rPr>
              <a:t>Э</a:t>
            </a:r>
            <a:r>
              <a:rPr lang="ru-RU" sz="6000" dirty="0">
                <a:solidFill>
                  <a:srgbClr val="007076"/>
                </a:solidFill>
                <a:latin typeface="Oswald Bold"/>
              </a:rPr>
              <a:t>тапы взаимодействия</a:t>
            </a:r>
            <a:endParaRPr lang="en-US" sz="6000" dirty="0">
              <a:solidFill>
                <a:srgbClr val="007076"/>
              </a:solidFill>
              <a:latin typeface="Oswald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2887827" y="2854132"/>
            <a:ext cx="1123979" cy="87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2"/>
              </a:lnSpc>
            </a:pPr>
            <a:r>
              <a:rPr lang="ru-RU" sz="5779" spc="-277" dirty="0" smtClean="0">
                <a:solidFill>
                  <a:srgbClr val="FFFFFF"/>
                </a:solidFill>
                <a:latin typeface="Open Sans Bold"/>
              </a:rPr>
              <a:t>5</a:t>
            </a:r>
            <a:endParaRPr lang="en-US" sz="5779" spc="-277" dirty="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099970" y="4382709"/>
            <a:ext cx="1123979" cy="87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2"/>
              </a:lnSpc>
            </a:pPr>
            <a:r>
              <a:rPr lang="en-US" sz="5779" spc="-277">
                <a:solidFill>
                  <a:srgbClr val="FFFFFF"/>
                </a:solidFill>
                <a:latin typeface="Open Sans Bold"/>
              </a:rPr>
              <a:t>2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85800" y="4686300"/>
            <a:ext cx="15258725" cy="4493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 smtClean="0">
                <a:latin typeface="Arimo"/>
              </a:rPr>
              <a:t>Этапы формирования:</a:t>
            </a:r>
            <a:endParaRPr lang="ru-RU" sz="2800" b="1" dirty="0">
              <a:latin typeface="Arimo"/>
            </a:endParaRPr>
          </a:p>
          <a:p>
            <a:endParaRPr lang="ru-RU" sz="2400" b="1" dirty="0" smtClean="0">
              <a:solidFill>
                <a:srgbClr val="000000"/>
              </a:solidFill>
              <a:latin typeface="Arimo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0000"/>
                </a:solidFill>
                <a:latin typeface="Arimo"/>
              </a:rPr>
              <a:t>для отработавших менее 6 месяцев информация о периоде уплаты обязательных страховых взносов (применяется для </a:t>
            </a:r>
            <a:r>
              <a:rPr lang="ru-RU" sz="2400" b="1" dirty="0" err="1" smtClean="0">
                <a:solidFill>
                  <a:srgbClr val="000000"/>
                </a:solidFill>
                <a:latin typeface="Arimo"/>
              </a:rPr>
              <a:t>БиР</a:t>
            </a:r>
            <a:r>
              <a:rPr lang="ru-RU" sz="2400" b="1" dirty="0" smtClean="0">
                <a:solidFill>
                  <a:srgbClr val="000000"/>
                </a:solidFill>
                <a:latin typeface="Arimo"/>
              </a:rPr>
              <a:t> и для ВН по уходу за больным ребенком);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b="1" dirty="0" smtClean="0">
              <a:solidFill>
                <a:srgbClr val="000000"/>
              </a:solidFill>
              <a:latin typeface="Arimo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mo"/>
              </a:rPr>
              <a:t>выдается информация о наличии (отсутствии) 10 лет  уплаты обязательных страховых взносов с 2003 г.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 smtClean="0">
              <a:solidFill>
                <a:srgbClr val="000000"/>
              </a:solidFill>
              <a:latin typeface="Arim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00000"/>
              </a:solidFill>
              <a:latin typeface="Arimo"/>
            </a:endParaRPr>
          </a:p>
          <a:p>
            <a:r>
              <a:rPr lang="ru-RU" sz="2400" i="1" spc="-277" dirty="0">
                <a:solidFill>
                  <a:srgbClr val="C00000"/>
                </a:solidFill>
                <a:latin typeface="Open Sans Bold"/>
              </a:rPr>
              <a:t>ВАЖНО!  </a:t>
            </a:r>
            <a:r>
              <a:rPr lang="ru-RU" sz="2400" i="1" spc="-277" dirty="0" smtClean="0">
                <a:solidFill>
                  <a:srgbClr val="C00000"/>
                </a:solidFill>
                <a:latin typeface="Open Sans Bold"/>
              </a:rPr>
              <a:t> Для </a:t>
            </a:r>
            <a:r>
              <a:rPr lang="ru-RU" sz="2400" i="1" spc="-277" dirty="0" err="1" smtClean="0">
                <a:solidFill>
                  <a:srgbClr val="C00000"/>
                </a:solidFill>
                <a:latin typeface="Open Sans Bold"/>
              </a:rPr>
              <a:t>БиР</a:t>
            </a:r>
            <a:r>
              <a:rPr lang="ru-RU" sz="2400" i="1" spc="-277" dirty="0" smtClean="0">
                <a:solidFill>
                  <a:srgbClr val="C00000"/>
                </a:solidFill>
                <a:latin typeface="Open Sans Bold"/>
              </a:rPr>
              <a:t> информация о  периоде уплаты взносов не выдается.</a:t>
            </a:r>
          </a:p>
          <a:p>
            <a:endParaRPr lang="en-US" sz="2400" i="1" spc="-277" dirty="0">
              <a:solidFill>
                <a:srgbClr val="C00000"/>
              </a:solidFill>
              <a:latin typeface="Open Sans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0000"/>
              </a:solidFill>
              <a:latin typeface="Arimo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4372393" y="2924319"/>
            <a:ext cx="10697787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ru-RU" sz="3000" b="1" dirty="0" smtClean="0">
                <a:solidFill>
                  <a:srgbClr val="000000"/>
                </a:solidFill>
                <a:latin typeface="Arimo"/>
              </a:rPr>
              <a:t>Исчисление периода уплаты обязательных страховых взносов в бюджет фонда</a:t>
            </a:r>
            <a:endParaRPr lang="ru-RU" sz="3000" b="1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2659"/>
              </a:lnSpc>
              <a:spcBef>
                <a:spcPct val="0"/>
              </a:spcBef>
            </a:pPr>
            <a:endParaRPr lang="ru-RU" sz="1899" dirty="0" smtClean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2659"/>
              </a:lnSpc>
              <a:spcBef>
                <a:spcPct val="0"/>
              </a:spcBef>
            </a:pPr>
            <a:endParaRPr lang="en-US" sz="1899" dirty="0">
              <a:solidFill>
                <a:srgbClr val="000000"/>
              </a:solidFill>
              <a:latin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386058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897880" y="1913733"/>
            <a:ext cx="6492240" cy="0"/>
          </a:xfrm>
          <a:prstGeom prst="line">
            <a:avLst/>
          </a:prstGeom>
          <a:ln w="47625" cap="flat">
            <a:solidFill>
              <a:srgbClr val="37BEB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31914" y="8974125"/>
            <a:ext cx="284175" cy="2841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01814" y="8974125"/>
            <a:ext cx="284175" cy="2841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71713" y="8974125"/>
            <a:ext cx="284175" cy="284175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3724482" y="2651920"/>
            <a:ext cx="11859439" cy="1281736"/>
            <a:chOff x="0" y="0"/>
            <a:chExt cx="3123474" cy="33757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23474" cy="337577"/>
            </a:xfrm>
            <a:custGeom>
              <a:avLst/>
              <a:gdLst/>
              <a:ahLst/>
              <a:cxnLst/>
              <a:rect l="l" t="t" r="r" b="b"/>
              <a:pathLst>
                <a:path w="3123474" h="337577">
                  <a:moveTo>
                    <a:pt x="2920274" y="0"/>
                  </a:moveTo>
                  <a:lnTo>
                    <a:pt x="0" y="0"/>
                  </a:lnTo>
                  <a:lnTo>
                    <a:pt x="0" y="337577"/>
                  </a:lnTo>
                  <a:lnTo>
                    <a:pt x="2920274" y="337577"/>
                  </a:lnTo>
                  <a:lnTo>
                    <a:pt x="3123474" y="168788"/>
                  </a:lnTo>
                  <a:lnTo>
                    <a:pt x="2920274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>
              <a:solidFill>
                <a:srgbClr val="1F625A"/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6985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722158" y="2651920"/>
            <a:ext cx="1491475" cy="1281736"/>
            <a:chOff x="0" y="0"/>
            <a:chExt cx="812800" cy="698500"/>
          </a:xfrm>
        </p:grpSpPr>
        <p:sp>
          <p:nvSpPr>
            <p:cNvPr id="22" name="Freeform 22"/>
            <p:cNvSpPr/>
            <p:nvPr/>
          </p:nvSpPr>
          <p:spPr>
            <a:xfrm>
              <a:off x="7974" y="0"/>
              <a:ext cx="796852" cy="698500"/>
            </a:xfrm>
            <a:custGeom>
              <a:avLst/>
              <a:gdLst/>
              <a:ahLst/>
              <a:cxnLst/>
              <a:rect l="l" t="t" r="r" b="b"/>
              <a:pathLst>
                <a:path w="796852" h="698500">
                  <a:moveTo>
                    <a:pt x="783943" y="385143"/>
                  </a:moveTo>
                  <a:lnTo>
                    <a:pt x="622509" y="662607"/>
                  </a:lnTo>
                  <a:cubicBezTo>
                    <a:pt x="609580" y="684829"/>
                    <a:pt x="585810" y="698500"/>
                    <a:pt x="560100" y="698500"/>
                  </a:cubicBezTo>
                  <a:lnTo>
                    <a:pt x="236752" y="698500"/>
                  </a:lnTo>
                  <a:cubicBezTo>
                    <a:pt x="211042" y="698500"/>
                    <a:pt x="187272" y="684829"/>
                    <a:pt x="174343" y="662607"/>
                  </a:cubicBezTo>
                  <a:lnTo>
                    <a:pt x="12909" y="385143"/>
                  </a:lnTo>
                  <a:cubicBezTo>
                    <a:pt x="0" y="362955"/>
                    <a:pt x="0" y="335545"/>
                    <a:pt x="12909" y="313357"/>
                  </a:cubicBezTo>
                  <a:lnTo>
                    <a:pt x="174343" y="35893"/>
                  </a:lnTo>
                  <a:cubicBezTo>
                    <a:pt x="187272" y="13671"/>
                    <a:pt x="211042" y="0"/>
                    <a:pt x="236752" y="0"/>
                  </a:cubicBezTo>
                  <a:lnTo>
                    <a:pt x="560100" y="0"/>
                  </a:lnTo>
                  <a:cubicBezTo>
                    <a:pt x="585810" y="0"/>
                    <a:pt x="609580" y="13671"/>
                    <a:pt x="622509" y="35893"/>
                  </a:cubicBezTo>
                  <a:lnTo>
                    <a:pt x="783943" y="313357"/>
                  </a:lnTo>
                  <a:cubicBezTo>
                    <a:pt x="796852" y="335545"/>
                    <a:pt x="796852" y="362955"/>
                    <a:pt x="783943" y="385143"/>
                  </a:cubicBezTo>
                  <a:close/>
                </a:path>
              </a:pathLst>
            </a:custGeom>
            <a:solidFill>
              <a:srgbClr val="37BEB0"/>
            </a:solidFill>
            <a:ln w="152400">
              <a:solidFill>
                <a:srgbClr val="1F625A"/>
              </a:solidFill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2755702" y="633426"/>
            <a:ext cx="12776597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7127"/>
              </a:lnSpc>
              <a:spcBef>
                <a:spcPct val="0"/>
              </a:spcBef>
            </a:pPr>
            <a:r>
              <a:rPr lang="ru-RU" sz="6000" b="1" dirty="0">
                <a:solidFill>
                  <a:srgbClr val="007076"/>
                </a:solidFill>
                <a:latin typeface="Oswald Bold"/>
              </a:rPr>
              <a:t>Э</a:t>
            </a:r>
            <a:r>
              <a:rPr lang="ru-RU" sz="6000" dirty="0">
                <a:solidFill>
                  <a:srgbClr val="007076"/>
                </a:solidFill>
                <a:latin typeface="Oswald Bold"/>
              </a:rPr>
              <a:t>тапы взаимодействия</a:t>
            </a:r>
            <a:endParaRPr lang="en-US" sz="6000" dirty="0">
              <a:solidFill>
                <a:srgbClr val="007076"/>
              </a:solidFill>
              <a:latin typeface="Oswald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2887827" y="2854132"/>
            <a:ext cx="1123979" cy="87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2"/>
              </a:lnSpc>
            </a:pPr>
            <a:r>
              <a:rPr lang="ru-RU" sz="5779" spc="-277" dirty="0" smtClean="0">
                <a:solidFill>
                  <a:srgbClr val="FFFFFF"/>
                </a:solidFill>
                <a:latin typeface="Open Sans Bold"/>
              </a:rPr>
              <a:t>6</a:t>
            </a:r>
            <a:endParaRPr lang="en-US" sz="5779" spc="-277" dirty="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099970" y="4382709"/>
            <a:ext cx="1123979" cy="87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2"/>
              </a:lnSpc>
            </a:pPr>
            <a:r>
              <a:rPr lang="en-US" sz="5779" spc="-277">
                <a:solidFill>
                  <a:srgbClr val="FFFFFF"/>
                </a:solidFill>
                <a:latin typeface="Open Sans Bold"/>
              </a:rPr>
              <a:t>2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33400" y="4686300"/>
            <a:ext cx="15411125" cy="4493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 smtClean="0">
                <a:latin typeface="Arimo"/>
              </a:rPr>
              <a:t>Перечень данных:</a:t>
            </a:r>
            <a:endParaRPr lang="ru-RU" sz="2800" b="1" dirty="0">
              <a:latin typeface="Arimo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0000"/>
                </a:solidFill>
                <a:latin typeface="Arimo"/>
              </a:rPr>
              <a:t>право на минимальный размер;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b="1" dirty="0" smtClean="0">
              <a:solidFill>
                <a:srgbClr val="000000"/>
              </a:solidFill>
              <a:latin typeface="Arimo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mo"/>
              </a:rPr>
              <a:t>выдается </a:t>
            </a:r>
            <a:r>
              <a:rPr lang="ru-RU" sz="2400" b="1" dirty="0">
                <a:latin typeface="Arimo"/>
              </a:rPr>
              <a:t>информация о наличии (отсутствии) 10 лет  уплаты обязательных страховых взносов с 2003 г</a:t>
            </a:r>
            <a:r>
              <a:rPr lang="ru-RU" sz="2400" b="1" dirty="0" smtClean="0">
                <a:latin typeface="Arimo"/>
              </a:rPr>
              <a:t>.</a:t>
            </a:r>
            <a:r>
              <a:rPr lang="ru-RU" sz="2400" b="1" dirty="0" smtClean="0">
                <a:solidFill>
                  <a:srgbClr val="000000"/>
                </a:solidFill>
                <a:latin typeface="Arimo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b="1" dirty="0" smtClean="0">
              <a:solidFill>
                <a:srgbClr val="000000"/>
              </a:solidFill>
              <a:latin typeface="Arimo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mo"/>
              </a:rPr>
              <a:t>среднедневной заработок для расчета пособия (для каждого ГПД отдельный среднедневной заработок)</a:t>
            </a:r>
          </a:p>
          <a:p>
            <a:r>
              <a:rPr lang="ru-RU" sz="2400" i="1" spc="-277" dirty="0" smtClean="0">
                <a:solidFill>
                  <a:srgbClr val="C00000"/>
                </a:solidFill>
                <a:latin typeface="Open Sans Bold"/>
              </a:rPr>
              <a:t>ВАЖНО</a:t>
            </a:r>
            <a:r>
              <a:rPr lang="ru-RU" sz="2400" i="1" spc="-277" dirty="0">
                <a:solidFill>
                  <a:srgbClr val="C00000"/>
                </a:solidFill>
                <a:latin typeface="Open Sans Bold"/>
              </a:rPr>
              <a:t>! </a:t>
            </a:r>
            <a:r>
              <a:rPr lang="ru-RU" sz="2400" i="1" spc="-277" dirty="0" smtClean="0">
                <a:solidFill>
                  <a:srgbClr val="C00000"/>
                </a:solidFill>
                <a:latin typeface="Open Sans Bold"/>
              </a:rPr>
              <a:t>  Если на момент расчета данных достаточно, ответ обрабатывается в течение дня. </a:t>
            </a:r>
            <a:br>
              <a:rPr lang="ru-RU" sz="2400" i="1" spc="-277" dirty="0" smtClean="0">
                <a:solidFill>
                  <a:srgbClr val="C00000"/>
                </a:solidFill>
                <a:latin typeface="Open Sans Bold"/>
              </a:rPr>
            </a:br>
            <a:r>
              <a:rPr lang="ru-RU" sz="2400" i="1" spc="-277" dirty="0" smtClean="0">
                <a:solidFill>
                  <a:srgbClr val="C00000"/>
                </a:solidFill>
                <a:latin typeface="Open Sans Bold"/>
              </a:rPr>
              <a:t>Если на момент расчета данных не  достаточно -  ответ обрабатывается после поступления данных, но не позднее 3-го рабочего дня, от поступления запроса. . </a:t>
            </a:r>
            <a:endParaRPr lang="en-US" sz="2400" i="1" spc="-277" dirty="0">
              <a:solidFill>
                <a:srgbClr val="C00000"/>
              </a:solidFill>
              <a:latin typeface="Open Sans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0000"/>
              </a:solidFill>
              <a:latin typeface="Arimo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4372393" y="2924319"/>
            <a:ext cx="10697787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ru-RU" sz="3000" b="1" dirty="0" smtClean="0">
                <a:solidFill>
                  <a:srgbClr val="000000"/>
                </a:solidFill>
                <a:latin typeface="Arimo"/>
              </a:rPr>
              <a:t>Выдача информации работодателю</a:t>
            </a:r>
            <a:endParaRPr lang="ru-RU" sz="3000" b="1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2659"/>
              </a:lnSpc>
              <a:spcBef>
                <a:spcPct val="0"/>
              </a:spcBef>
            </a:pPr>
            <a:endParaRPr lang="ru-RU" sz="1899" dirty="0" smtClean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2659"/>
              </a:lnSpc>
              <a:spcBef>
                <a:spcPct val="0"/>
              </a:spcBef>
            </a:pPr>
            <a:endParaRPr lang="en-US" sz="1899" dirty="0">
              <a:solidFill>
                <a:srgbClr val="000000"/>
              </a:solidFill>
              <a:latin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199324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897880" y="1913733"/>
            <a:ext cx="6492240" cy="0"/>
          </a:xfrm>
          <a:prstGeom prst="line">
            <a:avLst/>
          </a:prstGeom>
          <a:ln w="47625" cap="flat">
            <a:solidFill>
              <a:srgbClr val="37BEB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31914" y="8974125"/>
            <a:ext cx="284175" cy="2841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01814" y="8974125"/>
            <a:ext cx="284175" cy="2841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71713" y="8974125"/>
            <a:ext cx="284175" cy="284175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3724482" y="2651920"/>
            <a:ext cx="11859439" cy="1281736"/>
            <a:chOff x="0" y="0"/>
            <a:chExt cx="3123474" cy="33757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23474" cy="337577"/>
            </a:xfrm>
            <a:custGeom>
              <a:avLst/>
              <a:gdLst/>
              <a:ahLst/>
              <a:cxnLst/>
              <a:rect l="l" t="t" r="r" b="b"/>
              <a:pathLst>
                <a:path w="3123474" h="337577">
                  <a:moveTo>
                    <a:pt x="2920274" y="0"/>
                  </a:moveTo>
                  <a:lnTo>
                    <a:pt x="0" y="0"/>
                  </a:lnTo>
                  <a:lnTo>
                    <a:pt x="0" y="337577"/>
                  </a:lnTo>
                  <a:lnTo>
                    <a:pt x="2920274" y="337577"/>
                  </a:lnTo>
                  <a:lnTo>
                    <a:pt x="3123474" y="168788"/>
                  </a:lnTo>
                  <a:lnTo>
                    <a:pt x="2920274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>
              <a:solidFill>
                <a:srgbClr val="1F625A"/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6985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722158" y="2651920"/>
            <a:ext cx="1491475" cy="1281736"/>
            <a:chOff x="0" y="0"/>
            <a:chExt cx="812800" cy="698500"/>
          </a:xfrm>
        </p:grpSpPr>
        <p:sp>
          <p:nvSpPr>
            <p:cNvPr id="22" name="Freeform 22"/>
            <p:cNvSpPr/>
            <p:nvPr/>
          </p:nvSpPr>
          <p:spPr>
            <a:xfrm>
              <a:off x="7974" y="0"/>
              <a:ext cx="796852" cy="698500"/>
            </a:xfrm>
            <a:custGeom>
              <a:avLst/>
              <a:gdLst/>
              <a:ahLst/>
              <a:cxnLst/>
              <a:rect l="l" t="t" r="r" b="b"/>
              <a:pathLst>
                <a:path w="796852" h="698500">
                  <a:moveTo>
                    <a:pt x="783943" y="385143"/>
                  </a:moveTo>
                  <a:lnTo>
                    <a:pt x="622509" y="662607"/>
                  </a:lnTo>
                  <a:cubicBezTo>
                    <a:pt x="609580" y="684829"/>
                    <a:pt x="585810" y="698500"/>
                    <a:pt x="560100" y="698500"/>
                  </a:cubicBezTo>
                  <a:lnTo>
                    <a:pt x="236752" y="698500"/>
                  </a:lnTo>
                  <a:cubicBezTo>
                    <a:pt x="211042" y="698500"/>
                    <a:pt x="187272" y="684829"/>
                    <a:pt x="174343" y="662607"/>
                  </a:cubicBezTo>
                  <a:lnTo>
                    <a:pt x="12909" y="385143"/>
                  </a:lnTo>
                  <a:cubicBezTo>
                    <a:pt x="0" y="362955"/>
                    <a:pt x="0" y="335545"/>
                    <a:pt x="12909" y="313357"/>
                  </a:cubicBezTo>
                  <a:lnTo>
                    <a:pt x="174343" y="35893"/>
                  </a:lnTo>
                  <a:cubicBezTo>
                    <a:pt x="187272" y="13671"/>
                    <a:pt x="211042" y="0"/>
                    <a:pt x="236752" y="0"/>
                  </a:cubicBezTo>
                  <a:lnTo>
                    <a:pt x="560100" y="0"/>
                  </a:lnTo>
                  <a:cubicBezTo>
                    <a:pt x="585810" y="0"/>
                    <a:pt x="609580" y="13671"/>
                    <a:pt x="622509" y="35893"/>
                  </a:cubicBezTo>
                  <a:lnTo>
                    <a:pt x="783943" y="313357"/>
                  </a:lnTo>
                  <a:cubicBezTo>
                    <a:pt x="796852" y="335545"/>
                    <a:pt x="796852" y="362955"/>
                    <a:pt x="783943" y="385143"/>
                  </a:cubicBezTo>
                  <a:close/>
                </a:path>
              </a:pathLst>
            </a:custGeom>
            <a:solidFill>
              <a:srgbClr val="37BEB0"/>
            </a:solidFill>
            <a:ln w="152400">
              <a:solidFill>
                <a:srgbClr val="1F625A"/>
              </a:solidFill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2755702" y="633426"/>
            <a:ext cx="12776597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7127"/>
              </a:lnSpc>
              <a:spcBef>
                <a:spcPct val="0"/>
              </a:spcBef>
            </a:pPr>
            <a:r>
              <a:rPr lang="ru-RU" sz="6000" b="1" dirty="0">
                <a:solidFill>
                  <a:srgbClr val="007076"/>
                </a:solidFill>
                <a:latin typeface="Oswald Bold"/>
              </a:rPr>
              <a:t>Э</a:t>
            </a:r>
            <a:r>
              <a:rPr lang="ru-RU" sz="6000" dirty="0">
                <a:solidFill>
                  <a:srgbClr val="007076"/>
                </a:solidFill>
                <a:latin typeface="Oswald Bold"/>
              </a:rPr>
              <a:t>тапы взаимодействия</a:t>
            </a:r>
            <a:endParaRPr lang="en-US" sz="6000" dirty="0">
              <a:solidFill>
                <a:srgbClr val="007076"/>
              </a:solidFill>
              <a:latin typeface="Oswald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2887827" y="2854132"/>
            <a:ext cx="1123979" cy="87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2"/>
              </a:lnSpc>
            </a:pPr>
            <a:r>
              <a:rPr lang="ru-RU" sz="5779" spc="-277" dirty="0" smtClean="0">
                <a:solidFill>
                  <a:srgbClr val="FFFFFF"/>
                </a:solidFill>
                <a:latin typeface="Open Sans Bold"/>
              </a:rPr>
              <a:t>7</a:t>
            </a:r>
            <a:endParaRPr lang="en-US" sz="5779" spc="-277" dirty="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099970" y="4382709"/>
            <a:ext cx="1123979" cy="87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2"/>
              </a:lnSpc>
            </a:pPr>
            <a:r>
              <a:rPr lang="en-US" sz="5779" spc="-277">
                <a:solidFill>
                  <a:srgbClr val="FFFFFF"/>
                </a:solidFill>
                <a:latin typeface="Open Sans Bold"/>
              </a:rPr>
              <a:t>2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85800" y="4686300"/>
            <a:ext cx="15258725" cy="4493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 smtClean="0">
                <a:latin typeface="Arimo"/>
              </a:rPr>
              <a:t>Перечень контролей:</a:t>
            </a:r>
            <a:endParaRPr lang="ru-RU" sz="2800" b="1" dirty="0">
              <a:latin typeface="Arimo"/>
            </a:endParaRPr>
          </a:p>
          <a:p>
            <a:endParaRPr lang="ru-RU" sz="2400" b="1" dirty="0" smtClean="0">
              <a:solidFill>
                <a:srgbClr val="000000"/>
              </a:solidFill>
              <a:latin typeface="Arimo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0000"/>
                </a:solidFill>
                <a:latin typeface="Arimo"/>
              </a:rPr>
              <a:t>6-месяцев после окончания случая ВН и </a:t>
            </a:r>
            <a:r>
              <a:rPr lang="ru-RU" sz="2400" b="1" dirty="0" err="1" smtClean="0">
                <a:solidFill>
                  <a:srgbClr val="000000"/>
                </a:solidFill>
                <a:latin typeface="Arimo"/>
              </a:rPr>
              <a:t>БиР</a:t>
            </a:r>
            <a:r>
              <a:rPr lang="ru-RU" sz="2400" b="1" dirty="0" smtClean="0">
                <a:solidFill>
                  <a:srgbClr val="000000"/>
                </a:solidFill>
                <a:latin typeface="Arimo"/>
              </a:rPr>
              <a:t> (не позднее даты увольнения) контроль среднедневного заработка;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b="1" dirty="0" smtClean="0">
              <a:solidFill>
                <a:srgbClr val="000000"/>
              </a:solidFill>
              <a:latin typeface="Arimo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0000"/>
                </a:solidFill>
                <a:latin typeface="Arimo"/>
              </a:rPr>
              <a:t>контроль на наличие запроса по ВН и </a:t>
            </a:r>
            <a:r>
              <a:rPr lang="ru-RU" sz="2400" b="1" dirty="0" err="1" smtClean="0">
                <a:solidFill>
                  <a:srgbClr val="000000"/>
                </a:solidFill>
                <a:latin typeface="Arimo"/>
              </a:rPr>
              <a:t>БиР</a:t>
            </a:r>
            <a:r>
              <a:rPr lang="ru-RU" sz="2400" b="1" dirty="0" smtClean="0">
                <a:solidFill>
                  <a:srgbClr val="000000"/>
                </a:solidFill>
                <a:latin typeface="Arimo"/>
              </a:rPr>
              <a:t> при отражении данных по ВН и </a:t>
            </a:r>
            <a:r>
              <a:rPr lang="ru-RU" sz="2400" b="1" dirty="0" err="1" smtClean="0">
                <a:solidFill>
                  <a:srgbClr val="000000"/>
                </a:solidFill>
                <a:latin typeface="Arimo"/>
              </a:rPr>
              <a:t>БиР</a:t>
            </a:r>
            <a:r>
              <a:rPr lang="ru-RU" sz="2400" b="1" dirty="0" smtClean="0">
                <a:solidFill>
                  <a:srgbClr val="000000"/>
                </a:solidFill>
                <a:latin typeface="Arimo"/>
              </a:rPr>
              <a:t> </a:t>
            </a:r>
            <a:r>
              <a:rPr lang="ru-RU" sz="2400" b="1" dirty="0" smtClean="0">
                <a:latin typeface="Arimo"/>
              </a:rPr>
              <a:t>в формах ПУ-3</a:t>
            </a:r>
            <a:r>
              <a:rPr lang="ru-RU" sz="2400" b="1" dirty="0" smtClean="0">
                <a:solidFill>
                  <a:srgbClr val="000000"/>
                </a:solidFill>
                <a:latin typeface="Arimo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b="1" dirty="0" smtClean="0">
              <a:solidFill>
                <a:srgbClr val="000000"/>
              </a:solidFill>
              <a:latin typeface="Arimo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0000"/>
                </a:solidFill>
                <a:latin typeface="Arimo"/>
              </a:rPr>
              <a:t>контроль на наличие периода ВН у всех работодателей;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b="1" dirty="0">
              <a:solidFill>
                <a:srgbClr val="000000"/>
              </a:solidFill>
              <a:latin typeface="Arimo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b="1" dirty="0" smtClean="0">
              <a:solidFill>
                <a:srgbClr val="000000"/>
              </a:solidFill>
              <a:latin typeface="Arim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 smtClean="0">
              <a:solidFill>
                <a:srgbClr val="000000"/>
              </a:solidFill>
              <a:latin typeface="Arim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0000"/>
              </a:solidFill>
              <a:latin typeface="Arimo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4372393" y="2924319"/>
            <a:ext cx="10697787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ru-RU" sz="3000" b="1" dirty="0" smtClean="0">
                <a:solidFill>
                  <a:srgbClr val="000000"/>
                </a:solidFill>
                <a:latin typeface="Arimo"/>
              </a:rPr>
              <a:t>Контроль выплаченных пособий</a:t>
            </a:r>
            <a:endParaRPr lang="ru-RU" sz="3000" b="1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2659"/>
              </a:lnSpc>
              <a:spcBef>
                <a:spcPct val="0"/>
              </a:spcBef>
            </a:pPr>
            <a:endParaRPr lang="ru-RU" sz="1899" dirty="0" smtClean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2659"/>
              </a:lnSpc>
              <a:spcBef>
                <a:spcPct val="0"/>
              </a:spcBef>
            </a:pPr>
            <a:endParaRPr lang="en-US" sz="1899" dirty="0">
              <a:solidFill>
                <a:srgbClr val="000000"/>
              </a:solidFill>
              <a:latin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12900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755554" y="4124381"/>
            <a:ext cx="8776893" cy="0"/>
          </a:xfrm>
          <a:prstGeom prst="line">
            <a:avLst/>
          </a:prstGeom>
          <a:ln w="952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4766776" y="7791264"/>
            <a:ext cx="8776893" cy="0"/>
          </a:xfrm>
          <a:prstGeom prst="line">
            <a:avLst/>
          </a:prstGeom>
          <a:ln w="952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028700" y="3080103"/>
            <a:ext cx="5154373" cy="2126655"/>
            <a:chOff x="0" y="0"/>
            <a:chExt cx="1656615" cy="68350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56616" cy="683507"/>
            </a:xfrm>
            <a:custGeom>
              <a:avLst/>
              <a:gdLst/>
              <a:ahLst/>
              <a:cxnLst/>
              <a:rect l="l" t="t" r="r" b="b"/>
              <a:pathLst>
                <a:path w="1656616" h="683507">
                  <a:moveTo>
                    <a:pt x="76039" y="0"/>
                  </a:moveTo>
                  <a:lnTo>
                    <a:pt x="1580576" y="0"/>
                  </a:lnTo>
                  <a:cubicBezTo>
                    <a:pt x="1600743" y="0"/>
                    <a:pt x="1620084" y="8011"/>
                    <a:pt x="1634344" y="22271"/>
                  </a:cubicBezTo>
                  <a:cubicBezTo>
                    <a:pt x="1648604" y="36532"/>
                    <a:pt x="1656616" y="55872"/>
                    <a:pt x="1656616" y="76039"/>
                  </a:cubicBezTo>
                  <a:lnTo>
                    <a:pt x="1656616" y="607468"/>
                  </a:lnTo>
                  <a:cubicBezTo>
                    <a:pt x="1656616" y="627634"/>
                    <a:pt x="1648604" y="646975"/>
                    <a:pt x="1634344" y="661235"/>
                  </a:cubicBezTo>
                  <a:cubicBezTo>
                    <a:pt x="1620084" y="675496"/>
                    <a:pt x="1600743" y="683507"/>
                    <a:pt x="1580576" y="683507"/>
                  </a:cubicBezTo>
                  <a:lnTo>
                    <a:pt x="76039" y="683507"/>
                  </a:lnTo>
                  <a:cubicBezTo>
                    <a:pt x="55872" y="683507"/>
                    <a:pt x="36532" y="675496"/>
                    <a:pt x="22271" y="661235"/>
                  </a:cubicBezTo>
                  <a:cubicBezTo>
                    <a:pt x="8011" y="646975"/>
                    <a:pt x="0" y="627634"/>
                    <a:pt x="0" y="607468"/>
                  </a:cubicBezTo>
                  <a:lnTo>
                    <a:pt x="0" y="76039"/>
                  </a:lnTo>
                  <a:cubicBezTo>
                    <a:pt x="0" y="55872"/>
                    <a:pt x="8011" y="36532"/>
                    <a:pt x="22271" y="22271"/>
                  </a:cubicBezTo>
                  <a:cubicBezTo>
                    <a:pt x="36532" y="8011"/>
                    <a:pt x="55872" y="0"/>
                    <a:pt x="7603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DBDA9">
                    <a:alpha val="100000"/>
                  </a:srgbClr>
                </a:gs>
                <a:gs pos="100000">
                  <a:srgbClr val="3D949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34311" y="6727937"/>
            <a:ext cx="5154373" cy="2126655"/>
            <a:chOff x="0" y="0"/>
            <a:chExt cx="1656615" cy="68350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56616" cy="683507"/>
            </a:xfrm>
            <a:custGeom>
              <a:avLst/>
              <a:gdLst/>
              <a:ahLst/>
              <a:cxnLst/>
              <a:rect l="l" t="t" r="r" b="b"/>
              <a:pathLst>
                <a:path w="1656616" h="683507">
                  <a:moveTo>
                    <a:pt x="76039" y="0"/>
                  </a:moveTo>
                  <a:lnTo>
                    <a:pt x="1580576" y="0"/>
                  </a:lnTo>
                  <a:cubicBezTo>
                    <a:pt x="1600743" y="0"/>
                    <a:pt x="1620084" y="8011"/>
                    <a:pt x="1634344" y="22271"/>
                  </a:cubicBezTo>
                  <a:cubicBezTo>
                    <a:pt x="1648604" y="36532"/>
                    <a:pt x="1656616" y="55872"/>
                    <a:pt x="1656616" y="76039"/>
                  </a:cubicBezTo>
                  <a:lnTo>
                    <a:pt x="1656616" y="607468"/>
                  </a:lnTo>
                  <a:cubicBezTo>
                    <a:pt x="1656616" y="627634"/>
                    <a:pt x="1648604" y="646975"/>
                    <a:pt x="1634344" y="661235"/>
                  </a:cubicBezTo>
                  <a:cubicBezTo>
                    <a:pt x="1620084" y="675496"/>
                    <a:pt x="1600743" y="683507"/>
                    <a:pt x="1580576" y="683507"/>
                  </a:cubicBezTo>
                  <a:lnTo>
                    <a:pt x="76039" y="683507"/>
                  </a:lnTo>
                  <a:cubicBezTo>
                    <a:pt x="55872" y="683507"/>
                    <a:pt x="36532" y="675496"/>
                    <a:pt x="22271" y="661235"/>
                  </a:cubicBezTo>
                  <a:cubicBezTo>
                    <a:pt x="8011" y="646975"/>
                    <a:pt x="0" y="627634"/>
                    <a:pt x="0" y="607468"/>
                  </a:cubicBezTo>
                  <a:lnTo>
                    <a:pt x="0" y="76039"/>
                  </a:lnTo>
                  <a:cubicBezTo>
                    <a:pt x="0" y="55872"/>
                    <a:pt x="8011" y="36532"/>
                    <a:pt x="22271" y="22271"/>
                  </a:cubicBezTo>
                  <a:cubicBezTo>
                    <a:pt x="36532" y="8011"/>
                    <a:pt x="55872" y="0"/>
                    <a:pt x="7603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C746E">
                    <a:alpha val="100000"/>
                  </a:srgbClr>
                </a:gs>
                <a:gs pos="100000">
                  <a:srgbClr val="029D94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569020" y="3080103"/>
            <a:ext cx="5154373" cy="2126655"/>
            <a:chOff x="0" y="0"/>
            <a:chExt cx="1656615" cy="68350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56616" cy="683507"/>
            </a:xfrm>
            <a:custGeom>
              <a:avLst/>
              <a:gdLst/>
              <a:ahLst/>
              <a:cxnLst/>
              <a:rect l="l" t="t" r="r" b="b"/>
              <a:pathLst>
                <a:path w="1656616" h="683507">
                  <a:moveTo>
                    <a:pt x="76039" y="0"/>
                  </a:moveTo>
                  <a:lnTo>
                    <a:pt x="1580576" y="0"/>
                  </a:lnTo>
                  <a:cubicBezTo>
                    <a:pt x="1600743" y="0"/>
                    <a:pt x="1620084" y="8011"/>
                    <a:pt x="1634344" y="22271"/>
                  </a:cubicBezTo>
                  <a:cubicBezTo>
                    <a:pt x="1648604" y="36532"/>
                    <a:pt x="1656616" y="55872"/>
                    <a:pt x="1656616" y="76039"/>
                  </a:cubicBezTo>
                  <a:lnTo>
                    <a:pt x="1656616" y="607468"/>
                  </a:lnTo>
                  <a:cubicBezTo>
                    <a:pt x="1656616" y="627634"/>
                    <a:pt x="1648604" y="646975"/>
                    <a:pt x="1634344" y="661235"/>
                  </a:cubicBezTo>
                  <a:cubicBezTo>
                    <a:pt x="1620084" y="675496"/>
                    <a:pt x="1600743" y="683507"/>
                    <a:pt x="1580576" y="683507"/>
                  </a:cubicBezTo>
                  <a:lnTo>
                    <a:pt x="76039" y="683507"/>
                  </a:lnTo>
                  <a:cubicBezTo>
                    <a:pt x="55872" y="683507"/>
                    <a:pt x="36532" y="675496"/>
                    <a:pt x="22271" y="661235"/>
                  </a:cubicBezTo>
                  <a:cubicBezTo>
                    <a:pt x="8011" y="646975"/>
                    <a:pt x="0" y="627634"/>
                    <a:pt x="0" y="607468"/>
                  </a:cubicBezTo>
                  <a:lnTo>
                    <a:pt x="0" y="76039"/>
                  </a:lnTo>
                  <a:cubicBezTo>
                    <a:pt x="0" y="55872"/>
                    <a:pt x="8011" y="36532"/>
                    <a:pt x="22271" y="22271"/>
                  </a:cubicBezTo>
                  <a:cubicBezTo>
                    <a:pt x="36532" y="8011"/>
                    <a:pt x="55872" y="0"/>
                    <a:pt x="7603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C746E">
                    <a:alpha val="100000"/>
                  </a:srgbClr>
                </a:gs>
                <a:gs pos="100000">
                  <a:srgbClr val="029D94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574631" y="6727937"/>
            <a:ext cx="5154373" cy="2126655"/>
            <a:chOff x="0" y="0"/>
            <a:chExt cx="1656615" cy="68350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56616" cy="683507"/>
            </a:xfrm>
            <a:custGeom>
              <a:avLst/>
              <a:gdLst/>
              <a:ahLst/>
              <a:cxnLst/>
              <a:rect l="l" t="t" r="r" b="b"/>
              <a:pathLst>
                <a:path w="1656616" h="683507">
                  <a:moveTo>
                    <a:pt x="76039" y="0"/>
                  </a:moveTo>
                  <a:lnTo>
                    <a:pt x="1580576" y="0"/>
                  </a:lnTo>
                  <a:cubicBezTo>
                    <a:pt x="1600743" y="0"/>
                    <a:pt x="1620084" y="8011"/>
                    <a:pt x="1634344" y="22271"/>
                  </a:cubicBezTo>
                  <a:cubicBezTo>
                    <a:pt x="1648604" y="36532"/>
                    <a:pt x="1656616" y="55872"/>
                    <a:pt x="1656616" y="76039"/>
                  </a:cubicBezTo>
                  <a:lnTo>
                    <a:pt x="1656616" y="607468"/>
                  </a:lnTo>
                  <a:cubicBezTo>
                    <a:pt x="1656616" y="627634"/>
                    <a:pt x="1648604" y="646975"/>
                    <a:pt x="1634344" y="661235"/>
                  </a:cubicBezTo>
                  <a:cubicBezTo>
                    <a:pt x="1620084" y="675496"/>
                    <a:pt x="1600743" y="683507"/>
                    <a:pt x="1580576" y="683507"/>
                  </a:cubicBezTo>
                  <a:lnTo>
                    <a:pt x="76039" y="683507"/>
                  </a:lnTo>
                  <a:cubicBezTo>
                    <a:pt x="55872" y="683507"/>
                    <a:pt x="36532" y="675496"/>
                    <a:pt x="22271" y="661235"/>
                  </a:cubicBezTo>
                  <a:cubicBezTo>
                    <a:pt x="8011" y="646975"/>
                    <a:pt x="0" y="627634"/>
                    <a:pt x="0" y="607468"/>
                  </a:cubicBezTo>
                  <a:lnTo>
                    <a:pt x="0" y="76039"/>
                  </a:lnTo>
                  <a:cubicBezTo>
                    <a:pt x="0" y="55872"/>
                    <a:pt x="8011" y="36532"/>
                    <a:pt x="22271" y="22271"/>
                  </a:cubicBezTo>
                  <a:cubicBezTo>
                    <a:pt x="36532" y="8011"/>
                    <a:pt x="55872" y="0"/>
                    <a:pt x="7603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DBDA9">
                    <a:alpha val="100000"/>
                  </a:srgbClr>
                </a:gs>
                <a:gs pos="100000">
                  <a:srgbClr val="3D949D">
                    <a:alpha val="100000"/>
                  </a:srgbClr>
                </a:gs>
              </a:gsLst>
              <a:lin ang="0"/>
            </a:gradFill>
            <a:ln>
              <a:noFill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104927" y="3080103"/>
            <a:ext cx="5154373" cy="2126655"/>
            <a:chOff x="0" y="0"/>
            <a:chExt cx="1656615" cy="68350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656616" cy="683507"/>
            </a:xfrm>
            <a:custGeom>
              <a:avLst/>
              <a:gdLst/>
              <a:ahLst/>
              <a:cxnLst/>
              <a:rect l="l" t="t" r="r" b="b"/>
              <a:pathLst>
                <a:path w="1656616" h="683507">
                  <a:moveTo>
                    <a:pt x="76039" y="0"/>
                  </a:moveTo>
                  <a:lnTo>
                    <a:pt x="1580576" y="0"/>
                  </a:lnTo>
                  <a:cubicBezTo>
                    <a:pt x="1600743" y="0"/>
                    <a:pt x="1620084" y="8011"/>
                    <a:pt x="1634344" y="22271"/>
                  </a:cubicBezTo>
                  <a:cubicBezTo>
                    <a:pt x="1648604" y="36532"/>
                    <a:pt x="1656616" y="55872"/>
                    <a:pt x="1656616" y="76039"/>
                  </a:cubicBezTo>
                  <a:lnTo>
                    <a:pt x="1656616" y="607468"/>
                  </a:lnTo>
                  <a:cubicBezTo>
                    <a:pt x="1656616" y="627634"/>
                    <a:pt x="1648604" y="646975"/>
                    <a:pt x="1634344" y="661235"/>
                  </a:cubicBezTo>
                  <a:cubicBezTo>
                    <a:pt x="1620084" y="675496"/>
                    <a:pt x="1600743" y="683507"/>
                    <a:pt x="1580576" y="683507"/>
                  </a:cubicBezTo>
                  <a:lnTo>
                    <a:pt x="76039" y="683507"/>
                  </a:lnTo>
                  <a:cubicBezTo>
                    <a:pt x="55872" y="683507"/>
                    <a:pt x="36532" y="675496"/>
                    <a:pt x="22271" y="661235"/>
                  </a:cubicBezTo>
                  <a:cubicBezTo>
                    <a:pt x="8011" y="646975"/>
                    <a:pt x="0" y="627634"/>
                    <a:pt x="0" y="607468"/>
                  </a:cubicBezTo>
                  <a:lnTo>
                    <a:pt x="0" y="76039"/>
                  </a:lnTo>
                  <a:cubicBezTo>
                    <a:pt x="0" y="55872"/>
                    <a:pt x="8011" y="36532"/>
                    <a:pt x="22271" y="22271"/>
                  </a:cubicBezTo>
                  <a:cubicBezTo>
                    <a:pt x="36532" y="8011"/>
                    <a:pt x="55872" y="0"/>
                    <a:pt x="7603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DBDA9">
                    <a:alpha val="100000"/>
                  </a:srgbClr>
                </a:gs>
                <a:gs pos="100000">
                  <a:srgbClr val="3D949D">
                    <a:alpha val="100000"/>
                  </a:srgbClr>
                </a:gs>
              </a:gsLst>
              <a:lin ang="0"/>
            </a:gradFill>
            <a:ln>
              <a:noFill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110538" y="6727937"/>
            <a:ext cx="5154373" cy="2126655"/>
            <a:chOff x="0" y="0"/>
            <a:chExt cx="1656615" cy="68350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656616" cy="683507"/>
            </a:xfrm>
            <a:custGeom>
              <a:avLst/>
              <a:gdLst/>
              <a:ahLst/>
              <a:cxnLst/>
              <a:rect l="l" t="t" r="r" b="b"/>
              <a:pathLst>
                <a:path w="1656616" h="683507">
                  <a:moveTo>
                    <a:pt x="76039" y="0"/>
                  </a:moveTo>
                  <a:lnTo>
                    <a:pt x="1580576" y="0"/>
                  </a:lnTo>
                  <a:cubicBezTo>
                    <a:pt x="1600743" y="0"/>
                    <a:pt x="1620084" y="8011"/>
                    <a:pt x="1634344" y="22271"/>
                  </a:cubicBezTo>
                  <a:cubicBezTo>
                    <a:pt x="1648604" y="36532"/>
                    <a:pt x="1656616" y="55872"/>
                    <a:pt x="1656616" y="76039"/>
                  </a:cubicBezTo>
                  <a:lnTo>
                    <a:pt x="1656616" y="607468"/>
                  </a:lnTo>
                  <a:cubicBezTo>
                    <a:pt x="1656616" y="627634"/>
                    <a:pt x="1648604" y="646975"/>
                    <a:pt x="1634344" y="661235"/>
                  </a:cubicBezTo>
                  <a:cubicBezTo>
                    <a:pt x="1620084" y="675496"/>
                    <a:pt x="1600743" y="683507"/>
                    <a:pt x="1580576" y="683507"/>
                  </a:cubicBezTo>
                  <a:lnTo>
                    <a:pt x="76039" y="683507"/>
                  </a:lnTo>
                  <a:cubicBezTo>
                    <a:pt x="55872" y="683507"/>
                    <a:pt x="36532" y="675496"/>
                    <a:pt x="22271" y="661235"/>
                  </a:cubicBezTo>
                  <a:cubicBezTo>
                    <a:pt x="8011" y="646975"/>
                    <a:pt x="0" y="627634"/>
                    <a:pt x="0" y="607468"/>
                  </a:cubicBezTo>
                  <a:lnTo>
                    <a:pt x="0" y="76039"/>
                  </a:lnTo>
                  <a:cubicBezTo>
                    <a:pt x="0" y="55872"/>
                    <a:pt x="8011" y="36532"/>
                    <a:pt x="22271" y="22271"/>
                  </a:cubicBezTo>
                  <a:cubicBezTo>
                    <a:pt x="36532" y="8011"/>
                    <a:pt x="55872" y="0"/>
                    <a:pt x="7603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C746E">
                    <a:alpha val="100000"/>
                  </a:srgbClr>
                </a:gs>
                <a:gs pos="100000">
                  <a:srgbClr val="029D94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4758512" y="-2718637"/>
            <a:ext cx="5012798" cy="5012798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29D94">
                    <a:alpha val="100000"/>
                  </a:srgbClr>
                </a:gs>
                <a:gs pos="100000">
                  <a:srgbClr val="0C746E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14758512" y="1078993"/>
            <a:ext cx="823487" cy="810112"/>
          </a:xfrm>
          <a:custGeom>
            <a:avLst/>
            <a:gdLst/>
            <a:ahLst/>
            <a:cxnLst/>
            <a:rect l="l" t="t" r="r" b="b"/>
            <a:pathLst>
              <a:path w="823487" h="810112">
                <a:moveTo>
                  <a:pt x="0" y="0"/>
                </a:moveTo>
                <a:lnTo>
                  <a:pt x="823488" y="0"/>
                </a:lnTo>
                <a:lnTo>
                  <a:pt x="823488" y="810112"/>
                </a:lnTo>
                <a:lnTo>
                  <a:pt x="0" y="8101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229919" r="-222126"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762350" y="499799"/>
            <a:ext cx="10852673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000" dirty="0">
                <a:solidFill>
                  <a:srgbClr val="04968D"/>
                </a:solidFill>
                <a:latin typeface="Oswald Bold"/>
              </a:rPr>
              <a:t>ОСНОВНЫЕ </a:t>
            </a:r>
            <a:r>
              <a:rPr lang="ru-RU" sz="5000" dirty="0" smtClean="0">
                <a:solidFill>
                  <a:srgbClr val="04968D"/>
                </a:solidFill>
                <a:latin typeface="Oswald Bold"/>
              </a:rPr>
              <a:t>ИЗМЕНЕНИЯ</a:t>
            </a:r>
            <a:endParaRPr lang="en-US" sz="5000" dirty="0">
              <a:solidFill>
                <a:srgbClr val="04968D"/>
              </a:solidFill>
              <a:latin typeface="Oswald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028700" y="2406576"/>
            <a:ext cx="1295561" cy="608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1"/>
              </a:lnSpc>
            </a:pPr>
            <a:r>
              <a:rPr lang="en-US" sz="3065">
                <a:solidFill>
                  <a:srgbClr val="934756"/>
                </a:solidFill>
                <a:latin typeface="Oswald Bold"/>
              </a:rPr>
              <a:t>НОРМА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34311" y="5986662"/>
            <a:ext cx="3588544" cy="57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1"/>
              </a:lnSpc>
            </a:pPr>
            <a:r>
              <a:rPr lang="en-US" sz="3065">
                <a:solidFill>
                  <a:srgbClr val="934756"/>
                </a:solidFill>
                <a:latin typeface="Oswald Bold"/>
              </a:rPr>
              <a:t>ЧТО НУЖНО СДЕЛАТЬ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15564" y="3388098"/>
            <a:ext cx="4591867" cy="175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0"/>
              </a:lnSpc>
            </a:pP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ПОСОБИЕ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работникам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назначается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 по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основному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месту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 работы </a:t>
            </a:r>
          </a:p>
          <a:p>
            <a:pPr algn="ctr">
              <a:lnSpc>
                <a:spcPts val="2340"/>
              </a:lnSpc>
            </a:pPr>
            <a:r>
              <a:rPr lang="en-US" sz="1800" spc="36" dirty="0">
                <a:solidFill>
                  <a:srgbClr val="FFFFFF"/>
                </a:solidFill>
                <a:latin typeface="Noto Serif Italics"/>
              </a:rPr>
              <a:t>(</a:t>
            </a:r>
            <a:r>
              <a:rPr lang="en-US" sz="1800" spc="36" dirty="0" err="1">
                <a:solidFill>
                  <a:srgbClr val="FFFFFF"/>
                </a:solidFill>
                <a:latin typeface="Noto Serif Italics"/>
              </a:rPr>
              <a:t>за</a:t>
            </a:r>
            <a:r>
              <a:rPr lang="en-US" sz="1800" spc="36" dirty="0">
                <a:solidFill>
                  <a:srgbClr val="FFFFFF"/>
                </a:solidFill>
                <a:latin typeface="Noto Serif Italics"/>
              </a:rPr>
              <a:t> </a:t>
            </a:r>
            <a:r>
              <a:rPr lang="en-US" sz="1800" spc="36" dirty="0" err="1">
                <a:solidFill>
                  <a:srgbClr val="FFFFFF"/>
                </a:solidFill>
                <a:latin typeface="Noto Serif Italics"/>
              </a:rPr>
              <a:t>исключением</a:t>
            </a:r>
            <a:r>
              <a:rPr lang="en-US" sz="1800" spc="36" dirty="0">
                <a:solidFill>
                  <a:srgbClr val="FFFFFF"/>
                </a:solidFill>
                <a:latin typeface="Noto Serif Italics"/>
              </a:rPr>
              <a:t> работы </a:t>
            </a:r>
          </a:p>
          <a:p>
            <a:pPr algn="ctr">
              <a:lnSpc>
                <a:spcPts val="2340"/>
              </a:lnSpc>
            </a:pPr>
            <a:r>
              <a:rPr lang="en-US" sz="1800" spc="36" dirty="0" err="1">
                <a:solidFill>
                  <a:srgbClr val="FFFFFF"/>
                </a:solidFill>
                <a:latin typeface="Noto Serif Italics"/>
              </a:rPr>
              <a:t>на</a:t>
            </a:r>
            <a:r>
              <a:rPr lang="en-US" sz="1800" spc="36" dirty="0">
                <a:solidFill>
                  <a:srgbClr val="FFFFFF"/>
                </a:solidFill>
                <a:latin typeface="Noto Serif Italics"/>
              </a:rPr>
              <a:t> </a:t>
            </a:r>
            <a:r>
              <a:rPr lang="en-US" sz="1800" spc="36" dirty="0" err="1">
                <a:solidFill>
                  <a:srgbClr val="FFFFFF"/>
                </a:solidFill>
                <a:latin typeface="Noto Serif Italics"/>
              </a:rPr>
              <a:t>условиях</a:t>
            </a:r>
            <a:r>
              <a:rPr lang="en-US" sz="1800" spc="36" dirty="0">
                <a:solidFill>
                  <a:srgbClr val="FFFFFF"/>
                </a:solidFill>
                <a:latin typeface="Noto Serif Italics"/>
              </a:rPr>
              <a:t> </a:t>
            </a:r>
            <a:r>
              <a:rPr lang="en-US" sz="1800" spc="36" dirty="0" err="1">
                <a:solidFill>
                  <a:srgbClr val="FFFFFF"/>
                </a:solidFill>
                <a:latin typeface="Noto Serif Italics"/>
              </a:rPr>
              <a:t>совместительства</a:t>
            </a:r>
            <a:r>
              <a:rPr lang="en-US" sz="1800" spc="36" dirty="0">
                <a:solidFill>
                  <a:srgbClr val="C00000"/>
                </a:solidFill>
                <a:latin typeface="Noto Serif Italics"/>
              </a:rPr>
              <a:t> </a:t>
            </a:r>
          </a:p>
          <a:p>
            <a:pPr algn="ctr">
              <a:lnSpc>
                <a:spcPts val="2340"/>
              </a:lnSpc>
            </a:pPr>
            <a:r>
              <a:rPr lang="en-US" sz="1800" spc="36" dirty="0">
                <a:solidFill>
                  <a:srgbClr val="FFFFFF"/>
                </a:solidFill>
                <a:latin typeface="Noto Serif Italics"/>
              </a:rPr>
              <a:t>в </a:t>
            </a:r>
            <a:r>
              <a:rPr lang="en-US" sz="1800" spc="36" dirty="0" err="1">
                <a:solidFill>
                  <a:srgbClr val="FFFFFF"/>
                </a:solidFill>
                <a:latin typeface="Noto Serif Italics"/>
              </a:rPr>
              <a:t>период</a:t>
            </a:r>
            <a:r>
              <a:rPr lang="en-US" sz="1800" spc="36" dirty="0">
                <a:solidFill>
                  <a:srgbClr val="FFFFFF"/>
                </a:solidFill>
                <a:latin typeface="Noto Serif Italics"/>
              </a:rPr>
              <a:t> </a:t>
            </a:r>
            <a:r>
              <a:rPr lang="en-US" sz="1800" spc="36" dirty="0" err="1">
                <a:solidFill>
                  <a:srgbClr val="FFFFFF"/>
                </a:solidFill>
                <a:latin typeface="Noto Serif Italics"/>
              </a:rPr>
              <a:t>отпуска</a:t>
            </a:r>
            <a:r>
              <a:rPr lang="en-US" sz="1800" spc="36" dirty="0">
                <a:solidFill>
                  <a:srgbClr val="FFFFFF"/>
                </a:solidFill>
                <a:latin typeface="Noto Serif Italics"/>
              </a:rPr>
              <a:t> по </a:t>
            </a:r>
            <a:r>
              <a:rPr lang="en-US" sz="1800" spc="36" dirty="0" err="1">
                <a:solidFill>
                  <a:srgbClr val="FFFFFF"/>
                </a:solidFill>
                <a:latin typeface="Noto Serif Italics"/>
              </a:rPr>
              <a:t>уходу</a:t>
            </a:r>
            <a:r>
              <a:rPr lang="en-US" sz="1800" spc="36" dirty="0">
                <a:solidFill>
                  <a:srgbClr val="FFFFFF"/>
                </a:solidFill>
                <a:latin typeface="Noto Serif Italics"/>
              </a:rPr>
              <a:t> </a:t>
            </a:r>
            <a:r>
              <a:rPr lang="en-US" sz="1800" spc="36" dirty="0" err="1">
                <a:solidFill>
                  <a:srgbClr val="FFFFFF"/>
                </a:solidFill>
                <a:latin typeface="Noto Serif Italics"/>
              </a:rPr>
              <a:t>за</a:t>
            </a:r>
            <a:r>
              <a:rPr lang="en-US" sz="1800" spc="36" dirty="0">
                <a:solidFill>
                  <a:srgbClr val="FFFFFF"/>
                </a:solidFill>
                <a:latin typeface="Noto Serif Italics"/>
              </a:rPr>
              <a:t> </a:t>
            </a:r>
            <a:r>
              <a:rPr lang="en-US" sz="1800" spc="36" dirty="0" err="1">
                <a:solidFill>
                  <a:srgbClr val="FFFFFF"/>
                </a:solidFill>
                <a:latin typeface="Noto Serif Italics"/>
              </a:rPr>
              <a:t>ребенком</a:t>
            </a:r>
            <a:r>
              <a:rPr lang="en-US" sz="1800" spc="36" dirty="0">
                <a:solidFill>
                  <a:srgbClr val="FFFFFF"/>
                </a:solidFill>
                <a:latin typeface="Noto Serif Italics"/>
              </a:rPr>
              <a:t>)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785076" y="3407148"/>
            <a:ext cx="4740294" cy="1463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0"/>
              </a:lnSpc>
            </a:pP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ПОСОБИЕ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выплачивается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при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условии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,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что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 по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всем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местам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 работы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представлен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документ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,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подтверждающий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освобождение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от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 работы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110538" y="3159962"/>
            <a:ext cx="5148765" cy="2064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40"/>
              </a:lnSpc>
            </a:pPr>
            <a:r>
              <a:rPr lang="ru-RU" spc="36" dirty="0" smtClean="0">
                <a:solidFill>
                  <a:srgbClr val="FFFFFF"/>
                </a:solidFill>
                <a:latin typeface="Noto Serif Bold"/>
              </a:rPr>
              <a:t>РАЗМЕР ПОСОБИЯ</a:t>
            </a:r>
            <a:r>
              <a:rPr lang="en-US" spc="36" dirty="0" smtClean="0">
                <a:solidFill>
                  <a:srgbClr val="FFFFFF"/>
                </a:solidFill>
                <a:latin typeface="Noto Serif Bold"/>
              </a:rPr>
              <a:t>: </a:t>
            </a:r>
            <a:endParaRPr lang="en-US" spc="36" dirty="0">
              <a:solidFill>
                <a:srgbClr val="FFFFFF"/>
              </a:solidFill>
              <a:latin typeface="Noto Serif Bold"/>
            </a:endParaRPr>
          </a:p>
          <a:p>
            <a:pPr algn="ctr">
              <a:lnSpc>
                <a:spcPts val="2340"/>
              </a:lnSpc>
            </a:pPr>
            <a:r>
              <a:rPr lang="en-US" spc="36" dirty="0">
                <a:solidFill>
                  <a:srgbClr val="FFFFFF"/>
                </a:solidFill>
                <a:latin typeface="Noto Serif Bold"/>
              </a:rPr>
              <a:t>80% –  </a:t>
            </a:r>
            <a:r>
              <a:rPr lang="en-US" spc="36" dirty="0" err="1" smtClean="0">
                <a:solidFill>
                  <a:srgbClr val="FFFFFF"/>
                </a:solidFill>
                <a:latin typeface="Noto Serif Bold"/>
              </a:rPr>
              <a:t>период</a:t>
            </a:r>
            <a:r>
              <a:rPr lang="en-US" spc="36" dirty="0" smtClean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pc="36" dirty="0" err="1" smtClean="0">
                <a:solidFill>
                  <a:srgbClr val="FFFFFF"/>
                </a:solidFill>
                <a:latin typeface="Noto Serif Bold"/>
              </a:rPr>
              <a:t>уплаты</a:t>
            </a:r>
            <a:r>
              <a:rPr lang="en-US" spc="36" dirty="0" smtClean="0">
                <a:solidFill>
                  <a:srgbClr val="FFFFFF"/>
                </a:solidFill>
                <a:latin typeface="Noto Serif Bold"/>
              </a:rPr>
              <a:t> </a:t>
            </a:r>
            <a:r>
              <a:rPr lang="ru-RU" spc="36" dirty="0" smtClean="0">
                <a:solidFill>
                  <a:srgbClr val="FFFFFF"/>
                </a:solidFill>
                <a:latin typeface="Noto Serif Bold"/>
              </a:rPr>
              <a:t>взносов</a:t>
            </a:r>
            <a:r>
              <a:rPr lang="en-US" spc="36" dirty="0" smtClean="0">
                <a:solidFill>
                  <a:srgbClr val="FFFFFF"/>
                </a:solidFill>
                <a:latin typeface="Noto Serif Bold"/>
              </a:rPr>
              <a:t>  </a:t>
            </a:r>
            <a:r>
              <a:rPr lang="en-US" spc="36" dirty="0" err="1" smtClean="0">
                <a:solidFill>
                  <a:srgbClr val="FFFFFF"/>
                </a:solidFill>
                <a:latin typeface="Noto Serif Bold"/>
              </a:rPr>
              <a:t>до</a:t>
            </a:r>
            <a:r>
              <a:rPr lang="en-US" spc="36" dirty="0" smtClean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pc="36" dirty="0">
                <a:solidFill>
                  <a:srgbClr val="FFFFFF"/>
                </a:solidFill>
                <a:latin typeface="Noto Serif Bold"/>
              </a:rPr>
              <a:t>10 </a:t>
            </a:r>
            <a:r>
              <a:rPr lang="en-US" spc="36" dirty="0" err="1">
                <a:solidFill>
                  <a:srgbClr val="FFFFFF"/>
                </a:solidFill>
                <a:latin typeface="Noto Serif Bold"/>
              </a:rPr>
              <a:t>лет</a:t>
            </a:r>
            <a:r>
              <a:rPr lang="en-US" spc="36" dirty="0">
                <a:solidFill>
                  <a:srgbClr val="FFFFFF"/>
                </a:solidFill>
                <a:latin typeface="Noto Serif Bold"/>
              </a:rPr>
              <a:t>; </a:t>
            </a:r>
          </a:p>
          <a:p>
            <a:pPr algn="ctr">
              <a:lnSpc>
                <a:spcPts val="2340"/>
              </a:lnSpc>
            </a:pPr>
            <a:r>
              <a:rPr lang="en-US" spc="36" dirty="0">
                <a:solidFill>
                  <a:srgbClr val="FFFFFF"/>
                </a:solidFill>
                <a:latin typeface="Noto Serif Bold"/>
              </a:rPr>
              <a:t>100 % </a:t>
            </a:r>
            <a:r>
              <a:rPr lang="en-US" spc="36" dirty="0" smtClean="0">
                <a:solidFill>
                  <a:srgbClr val="FFFFFF"/>
                </a:solidFill>
                <a:latin typeface="Noto Serif Bold"/>
              </a:rPr>
              <a:t>–</a:t>
            </a:r>
            <a:r>
              <a:rPr lang="ru-RU" spc="36" dirty="0" smtClean="0">
                <a:solidFill>
                  <a:srgbClr val="FFFFFF"/>
                </a:solidFill>
                <a:latin typeface="Noto Serif Bold"/>
              </a:rPr>
              <a:t> период уплаты взносов </a:t>
            </a:r>
            <a:r>
              <a:rPr lang="en-US" spc="36" dirty="0" smtClean="0">
                <a:solidFill>
                  <a:srgbClr val="FFFFFF"/>
                </a:solidFill>
                <a:latin typeface="Noto Serif Bold"/>
              </a:rPr>
              <a:t>10 </a:t>
            </a:r>
            <a:r>
              <a:rPr lang="en-US" spc="36" dirty="0" err="1">
                <a:solidFill>
                  <a:srgbClr val="FFFFFF"/>
                </a:solidFill>
                <a:latin typeface="Noto Serif Bold"/>
              </a:rPr>
              <a:t>лет</a:t>
            </a:r>
            <a:r>
              <a:rPr lang="en-US" spc="36" dirty="0">
                <a:solidFill>
                  <a:srgbClr val="FFFFFF"/>
                </a:solidFill>
                <a:latin typeface="Noto Serif Bold"/>
              </a:rPr>
              <a:t> и </a:t>
            </a:r>
            <a:r>
              <a:rPr lang="en-US" spc="36" dirty="0" err="1">
                <a:solidFill>
                  <a:srgbClr val="FFFFFF"/>
                </a:solidFill>
                <a:latin typeface="Noto Serif Bold"/>
              </a:rPr>
              <a:t>более</a:t>
            </a:r>
            <a:r>
              <a:rPr lang="en-US" spc="36" dirty="0" smtClean="0">
                <a:solidFill>
                  <a:srgbClr val="FFFFFF"/>
                </a:solidFill>
                <a:latin typeface="Noto Serif Bold"/>
              </a:rPr>
              <a:t>,</a:t>
            </a:r>
            <a:r>
              <a:rPr lang="ru-RU" spc="36" dirty="0" smtClean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pc="36" dirty="0" err="1" smtClean="0">
                <a:solidFill>
                  <a:srgbClr val="FFFFFF"/>
                </a:solidFill>
                <a:latin typeface="Noto Serif Bold"/>
              </a:rPr>
              <a:t>за</a:t>
            </a:r>
            <a:r>
              <a:rPr lang="en-US" spc="36" dirty="0" smtClean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pc="36" dirty="0" err="1">
                <a:solidFill>
                  <a:srgbClr val="FFFFFF"/>
                </a:solidFill>
                <a:latin typeface="Noto Serif Bold"/>
              </a:rPr>
              <a:t>исключением</a:t>
            </a:r>
            <a:r>
              <a:rPr lang="en-US" spc="36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pc="36" dirty="0" err="1">
                <a:solidFill>
                  <a:srgbClr val="FFFFFF"/>
                </a:solidFill>
                <a:latin typeface="Noto Serif Bold"/>
              </a:rPr>
              <a:t>действующих</a:t>
            </a:r>
            <a:r>
              <a:rPr lang="en-US" spc="36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pc="36" dirty="0" err="1">
                <a:solidFill>
                  <a:srgbClr val="FFFFFF"/>
                </a:solidFill>
                <a:latin typeface="Noto Serif Bold"/>
              </a:rPr>
              <a:t>прав</a:t>
            </a:r>
            <a:r>
              <a:rPr lang="en-US" spc="36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pc="36" dirty="0" err="1">
                <a:solidFill>
                  <a:srgbClr val="FFFFFF"/>
                </a:solidFill>
                <a:latin typeface="Noto Serif Bold"/>
              </a:rPr>
              <a:t>на</a:t>
            </a:r>
            <a:r>
              <a:rPr lang="en-US" spc="36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pc="36" dirty="0" err="1">
                <a:solidFill>
                  <a:srgbClr val="FFFFFF"/>
                </a:solidFill>
                <a:latin typeface="Noto Serif Bold"/>
              </a:rPr>
              <a:t>пособие</a:t>
            </a:r>
            <a:r>
              <a:rPr lang="en-US" spc="36" dirty="0">
                <a:solidFill>
                  <a:srgbClr val="FFFFFF"/>
                </a:solidFill>
                <a:latin typeface="Noto Serif Bold"/>
              </a:rPr>
              <a:t> в </a:t>
            </a:r>
            <a:r>
              <a:rPr lang="en-US" spc="36" dirty="0" err="1">
                <a:solidFill>
                  <a:srgbClr val="FFFFFF"/>
                </a:solidFill>
                <a:latin typeface="Noto Serif Bold"/>
              </a:rPr>
              <a:t>размере</a:t>
            </a:r>
            <a:r>
              <a:rPr lang="en-US" spc="36" dirty="0">
                <a:solidFill>
                  <a:srgbClr val="FFFFFF"/>
                </a:solidFill>
                <a:latin typeface="Noto Serif Bold"/>
              </a:rPr>
              <a:t> 100% </a:t>
            </a:r>
            <a:r>
              <a:rPr lang="en-US" spc="36" dirty="0" err="1">
                <a:solidFill>
                  <a:srgbClr val="FFFFFF"/>
                </a:solidFill>
                <a:latin typeface="Noto Serif Bold"/>
              </a:rPr>
              <a:t>среднедневного</a:t>
            </a:r>
            <a:r>
              <a:rPr lang="en-US" spc="36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pc="36" dirty="0" err="1">
                <a:solidFill>
                  <a:srgbClr val="FFFFFF"/>
                </a:solidFill>
                <a:latin typeface="Noto Serif Bold"/>
              </a:rPr>
              <a:t>заработка</a:t>
            </a:r>
            <a:r>
              <a:rPr lang="en-US" spc="36" dirty="0">
                <a:solidFill>
                  <a:srgbClr val="FFFFFF"/>
                </a:solidFill>
                <a:latin typeface="Noto Serif Bold"/>
              </a:rPr>
              <a:t> с </a:t>
            </a:r>
            <a:r>
              <a:rPr lang="en-US" spc="36" dirty="0" err="1">
                <a:solidFill>
                  <a:srgbClr val="FFFFFF"/>
                </a:solidFill>
                <a:latin typeface="Noto Serif Bold"/>
              </a:rPr>
              <a:t>первого</a:t>
            </a:r>
            <a:r>
              <a:rPr lang="en-US" spc="36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pc="36" dirty="0" err="1" smtClean="0">
                <a:solidFill>
                  <a:srgbClr val="FFFFFF"/>
                </a:solidFill>
                <a:latin typeface="Noto Serif Bold"/>
              </a:rPr>
              <a:t>дня</a:t>
            </a:r>
            <a:r>
              <a:rPr lang="ru-RU" spc="36" dirty="0" smtClean="0">
                <a:solidFill>
                  <a:srgbClr val="FFFFFF"/>
                </a:solidFill>
                <a:latin typeface="Noto Serif Bold"/>
              </a:rPr>
              <a:t> </a:t>
            </a:r>
            <a:r>
              <a:rPr lang="ru-RU" spc="36" dirty="0" err="1" smtClean="0">
                <a:solidFill>
                  <a:srgbClr val="FFFFFF"/>
                </a:solidFill>
                <a:latin typeface="Noto Serif Bold"/>
              </a:rPr>
              <a:t>нетрудоспособьности</a:t>
            </a:r>
            <a:endParaRPr lang="en-US" spc="36" dirty="0">
              <a:solidFill>
                <a:srgbClr val="FFFFFF"/>
              </a:solidFill>
              <a:latin typeface="Noto Serif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315564" y="6946943"/>
            <a:ext cx="4549682" cy="175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0"/>
              </a:lnSpc>
            </a:pP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Представить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 (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при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необходимости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)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сведения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 о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приеме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 и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увольнении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 по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форме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 ПУ-2 с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указанием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кода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 работы (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основное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)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или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 по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совместительству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 (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внутреннее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,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внешнее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)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717386" y="6888960"/>
            <a:ext cx="4853228" cy="1677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69"/>
              </a:lnSpc>
              <a:spcBef>
                <a:spcPct val="0"/>
              </a:spcBef>
            </a:pPr>
            <a:r>
              <a:rPr lang="en-US" u="none" strike="noStrike" spc="33" dirty="0">
                <a:solidFill>
                  <a:srgbClr val="FFFFFF"/>
                </a:solidFill>
                <a:latin typeface="Noto Serif Bold"/>
              </a:rPr>
              <a:t>ОСНОВНОМУ </a:t>
            </a:r>
            <a:r>
              <a:rPr lang="en-US" u="none" strike="noStrike" spc="33" dirty="0" err="1">
                <a:solidFill>
                  <a:srgbClr val="FFFFFF"/>
                </a:solidFill>
                <a:latin typeface="Noto Serif Bold"/>
              </a:rPr>
              <a:t>нанимателю</a:t>
            </a:r>
            <a:r>
              <a:rPr lang="en-US" u="none" strike="noStrike" spc="33" dirty="0">
                <a:solidFill>
                  <a:srgbClr val="FFFFFF"/>
                </a:solidFill>
                <a:latin typeface="Noto Serif Bold"/>
              </a:rPr>
              <a:t> - </a:t>
            </a:r>
            <a:r>
              <a:rPr lang="en-US" u="none" strike="noStrike" spc="33" dirty="0" err="1">
                <a:solidFill>
                  <a:srgbClr val="FFFFFF"/>
                </a:solidFill>
                <a:latin typeface="Noto Serif Bold"/>
              </a:rPr>
              <a:t>следить</a:t>
            </a:r>
            <a:r>
              <a:rPr lang="en-US" u="none" strike="noStrike" spc="33" dirty="0">
                <a:solidFill>
                  <a:srgbClr val="FFFFFF"/>
                </a:solidFill>
                <a:latin typeface="Noto Serif Bold"/>
              </a:rPr>
              <a:t> </a:t>
            </a:r>
          </a:p>
          <a:p>
            <a:pPr marL="0" lvl="0" indent="0" algn="ctr">
              <a:lnSpc>
                <a:spcPts val="2169"/>
              </a:lnSpc>
              <a:spcBef>
                <a:spcPct val="0"/>
              </a:spcBef>
            </a:pPr>
            <a:r>
              <a:rPr lang="en-US" u="none" strike="noStrike" spc="33" dirty="0" err="1">
                <a:solidFill>
                  <a:srgbClr val="FFFFFF"/>
                </a:solidFill>
                <a:latin typeface="Noto Serif Bold"/>
              </a:rPr>
              <a:t>за</a:t>
            </a:r>
            <a:r>
              <a:rPr lang="en-US" u="none" strike="noStrike" spc="33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u="none" strike="noStrike" spc="33" dirty="0" err="1">
                <a:solidFill>
                  <a:srgbClr val="FFFFFF"/>
                </a:solidFill>
                <a:latin typeface="Noto Serif Bold"/>
              </a:rPr>
              <a:t>информацией</a:t>
            </a:r>
            <a:r>
              <a:rPr lang="en-US" u="none" strike="noStrike" spc="33" dirty="0">
                <a:solidFill>
                  <a:srgbClr val="FFFFFF"/>
                </a:solidFill>
                <a:latin typeface="Noto Serif Bold"/>
              </a:rPr>
              <a:t> в «</a:t>
            </a:r>
            <a:r>
              <a:rPr lang="en-US" u="none" strike="noStrike" spc="33" dirty="0" err="1">
                <a:solidFill>
                  <a:srgbClr val="FFFFFF"/>
                </a:solidFill>
                <a:latin typeface="Noto Serif Bold"/>
              </a:rPr>
              <a:t>Личном</a:t>
            </a:r>
            <a:r>
              <a:rPr lang="en-US" u="none" strike="noStrike" spc="33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u="none" strike="noStrike" spc="33" dirty="0" err="1">
                <a:solidFill>
                  <a:srgbClr val="FFFFFF"/>
                </a:solidFill>
                <a:latin typeface="Noto Serif Bold"/>
              </a:rPr>
              <a:t>кабинете</a:t>
            </a:r>
            <a:r>
              <a:rPr lang="en-US" u="none" strike="noStrike" spc="33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u="none" strike="noStrike" spc="33" dirty="0" err="1">
                <a:solidFill>
                  <a:srgbClr val="FFFFFF"/>
                </a:solidFill>
                <a:latin typeface="Noto Serif Bold"/>
              </a:rPr>
              <a:t>плательщика</a:t>
            </a:r>
            <a:r>
              <a:rPr lang="en-US" u="none" strike="noStrike" spc="33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u="none" strike="noStrike" spc="33" dirty="0" err="1">
                <a:solidFill>
                  <a:srgbClr val="FFFFFF"/>
                </a:solidFill>
                <a:latin typeface="Noto Serif Bold"/>
              </a:rPr>
              <a:t>взносов</a:t>
            </a:r>
            <a:r>
              <a:rPr lang="en-US" u="none" strike="noStrike" spc="33" dirty="0">
                <a:solidFill>
                  <a:srgbClr val="FFFFFF"/>
                </a:solidFill>
                <a:latin typeface="Noto Serif Bold"/>
              </a:rPr>
              <a:t>»;</a:t>
            </a:r>
          </a:p>
          <a:p>
            <a:pPr marL="0" lvl="0" indent="0" algn="ctr">
              <a:lnSpc>
                <a:spcPts val="2169"/>
              </a:lnSpc>
              <a:spcBef>
                <a:spcPct val="0"/>
              </a:spcBef>
            </a:pPr>
            <a:r>
              <a:rPr lang="en-US" u="none" strike="noStrike" spc="33" dirty="0" smtClean="0">
                <a:solidFill>
                  <a:srgbClr val="FFFFFF"/>
                </a:solidFill>
                <a:latin typeface="Noto Serif Bold"/>
              </a:rPr>
              <a:t>СОВМЕСТИТЕЛЮ </a:t>
            </a:r>
            <a:r>
              <a:rPr lang="en-US" u="none" strike="noStrike" spc="33" dirty="0">
                <a:solidFill>
                  <a:srgbClr val="FFFFFF"/>
                </a:solidFill>
                <a:latin typeface="Noto Serif Bold"/>
              </a:rPr>
              <a:t>– </a:t>
            </a:r>
            <a:r>
              <a:rPr lang="en-US" u="none" strike="noStrike" spc="33" dirty="0" err="1">
                <a:solidFill>
                  <a:srgbClr val="FFFFFF"/>
                </a:solidFill>
                <a:latin typeface="Noto Serif Bold"/>
              </a:rPr>
              <a:t>заполнить</a:t>
            </a:r>
            <a:r>
              <a:rPr lang="en-US" u="none" strike="noStrike" spc="33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u="none" strike="noStrike" spc="33" dirty="0" err="1">
                <a:solidFill>
                  <a:srgbClr val="FFFFFF"/>
                </a:solidFill>
                <a:latin typeface="Noto Serif Bold"/>
              </a:rPr>
              <a:t>информацию</a:t>
            </a:r>
            <a:r>
              <a:rPr lang="en-US" u="none" strike="noStrike" spc="33" dirty="0">
                <a:solidFill>
                  <a:srgbClr val="FFFFFF"/>
                </a:solidFill>
                <a:latin typeface="Noto Serif Bold"/>
              </a:rPr>
              <a:t> в </a:t>
            </a:r>
            <a:r>
              <a:rPr lang="en-US" u="none" strike="noStrike" spc="33" dirty="0" err="1">
                <a:solidFill>
                  <a:srgbClr val="FFFFFF"/>
                </a:solidFill>
                <a:latin typeface="Noto Serif Bold"/>
              </a:rPr>
              <a:t>документах</a:t>
            </a:r>
            <a:r>
              <a:rPr lang="en-US" u="none" strike="noStrike" spc="33" dirty="0">
                <a:solidFill>
                  <a:srgbClr val="FFFFFF"/>
                </a:solidFill>
                <a:latin typeface="Noto Serif Bold"/>
              </a:rPr>
              <a:t> ПУ о </a:t>
            </a:r>
            <a:r>
              <a:rPr lang="en-US" u="none" strike="noStrike" spc="33" dirty="0" err="1">
                <a:solidFill>
                  <a:srgbClr val="FFFFFF"/>
                </a:solidFill>
                <a:latin typeface="Noto Serif Bold"/>
              </a:rPr>
              <a:t>периодах</a:t>
            </a:r>
            <a:r>
              <a:rPr lang="en-US" u="none" strike="noStrike" spc="33" dirty="0">
                <a:solidFill>
                  <a:srgbClr val="FFFFFF"/>
                </a:solidFill>
                <a:latin typeface="Noto Serif Bold"/>
              </a:rPr>
              <a:t> ВН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759104" y="7302631"/>
            <a:ext cx="3998817" cy="872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0"/>
              </a:lnSpc>
            </a:pP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ОСНОВНОМУ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нанимателю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 -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запросить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сведения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 </a:t>
            </a:r>
          </a:p>
          <a:p>
            <a:pPr algn="ctr">
              <a:lnSpc>
                <a:spcPts val="2340"/>
              </a:lnSpc>
            </a:pP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о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среднедневном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заработке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897880" y="1913733"/>
            <a:ext cx="6492240" cy="0"/>
          </a:xfrm>
          <a:prstGeom prst="line">
            <a:avLst/>
          </a:prstGeom>
          <a:ln w="47625" cap="flat">
            <a:solidFill>
              <a:srgbClr val="37BEB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31914" y="8974125"/>
            <a:ext cx="284175" cy="2841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01814" y="8974125"/>
            <a:ext cx="284175" cy="2841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71713" y="8974125"/>
            <a:ext cx="284175" cy="284175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3724482" y="2651920"/>
            <a:ext cx="11859439" cy="1281736"/>
            <a:chOff x="0" y="0"/>
            <a:chExt cx="3123474" cy="33757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23474" cy="337577"/>
            </a:xfrm>
            <a:custGeom>
              <a:avLst/>
              <a:gdLst/>
              <a:ahLst/>
              <a:cxnLst/>
              <a:rect l="l" t="t" r="r" b="b"/>
              <a:pathLst>
                <a:path w="3123474" h="337577">
                  <a:moveTo>
                    <a:pt x="2920274" y="0"/>
                  </a:moveTo>
                  <a:lnTo>
                    <a:pt x="0" y="0"/>
                  </a:lnTo>
                  <a:lnTo>
                    <a:pt x="0" y="337577"/>
                  </a:lnTo>
                  <a:lnTo>
                    <a:pt x="2920274" y="337577"/>
                  </a:lnTo>
                  <a:lnTo>
                    <a:pt x="3123474" y="168788"/>
                  </a:lnTo>
                  <a:lnTo>
                    <a:pt x="2920274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>
              <a:solidFill>
                <a:srgbClr val="1F625A"/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6985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722158" y="2651920"/>
            <a:ext cx="1491475" cy="1281736"/>
            <a:chOff x="0" y="0"/>
            <a:chExt cx="812800" cy="698500"/>
          </a:xfrm>
        </p:grpSpPr>
        <p:sp>
          <p:nvSpPr>
            <p:cNvPr id="22" name="Freeform 22"/>
            <p:cNvSpPr/>
            <p:nvPr/>
          </p:nvSpPr>
          <p:spPr>
            <a:xfrm>
              <a:off x="7974" y="0"/>
              <a:ext cx="796852" cy="698500"/>
            </a:xfrm>
            <a:custGeom>
              <a:avLst/>
              <a:gdLst/>
              <a:ahLst/>
              <a:cxnLst/>
              <a:rect l="l" t="t" r="r" b="b"/>
              <a:pathLst>
                <a:path w="796852" h="698500">
                  <a:moveTo>
                    <a:pt x="783943" y="385143"/>
                  </a:moveTo>
                  <a:lnTo>
                    <a:pt x="622509" y="662607"/>
                  </a:lnTo>
                  <a:cubicBezTo>
                    <a:pt x="609580" y="684829"/>
                    <a:pt x="585810" y="698500"/>
                    <a:pt x="560100" y="698500"/>
                  </a:cubicBezTo>
                  <a:lnTo>
                    <a:pt x="236752" y="698500"/>
                  </a:lnTo>
                  <a:cubicBezTo>
                    <a:pt x="211042" y="698500"/>
                    <a:pt x="187272" y="684829"/>
                    <a:pt x="174343" y="662607"/>
                  </a:cubicBezTo>
                  <a:lnTo>
                    <a:pt x="12909" y="385143"/>
                  </a:lnTo>
                  <a:cubicBezTo>
                    <a:pt x="0" y="362955"/>
                    <a:pt x="0" y="335545"/>
                    <a:pt x="12909" y="313357"/>
                  </a:cubicBezTo>
                  <a:lnTo>
                    <a:pt x="174343" y="35893"/>
                  </a:lnTo>
                  <a:cubicBezTo>
                    <a:pt x="187272" y="13671"/>
                    <a:pt x="211042" y="0"/>
                    <a:pt x="236752" y="0"/>
                  </a:cubicBezTo>
                  <a:lnTo>
                    <a:pt x="560100" y="0"/>
                  </a:lnTo>
                  <a:cubicBezTo>
                    <a:pt x="585810" y="0"/>
                    <a:pt x="609580" y="13671"/>
                    <a:pt x="622509" y="35893"/>
                  </a:cubicBezTo>
                  <a:lnTo>
                    <a:pt x="783943" y="313357"/>
                  </a:lnTo>
                  <a:cubicBezTo>
                    <a:pt x="796852" y="335545"/>
                    <a:pt x="796852" y="362955"/>
                    <a:pt x="783943" y="385143"/>
                  </a:cubicBezTo>
                  <a:close/>
                </a:path>
              </a:pathLst>
            </a:custGeom>
            <a:solidFill>
              <a:srgbClr val="37BEB0"/>
            </a:solidFill>
            <a:ln w="152400">
              <a:solidFill>
                <a:srgbClr val="1F625A"/>
              </a:solidFill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2755702" y="633426"/>
            <a:ext cx="12776597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7127"/>
              </a:lnSpc>
              <a:spcBef>
                <a:spcPct val="0"/>
              </a:spcBef>
            </a:pPr>
            <a:r>
              <a:rPr lang="ru-RU" sz="6000" b="1" dirty="0">
                <a:solidFill>
                  <a:srgbClr val="007076"/>
                </a:solidFill>
                <a:latin typeface="Oswald Bold"/>
              </a:rPr>
              <a:t>Э</a:t>
            </a:r>
            <a:r>
              <a:rPr lang="ru-RU" sz="6000" dirty="0">
                <a:solidFill>
                  <a:srgbClr val="007076"/>
                </a:solidFill>
                <a:latin typeface="Oswald Bold"/>
              </a:rPr>
              <a:t>тапы взаимодействия</a:t>
            </a:r>
            <a:endParaRPr lang="en-US" sz="6000" dirty="0">
              <a:solidFill>
                <a:srgbClr val="007076"/>
              </a:solidFill>
              <a:latin typeface="Oswald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2887827" y="2854132"/>
            <a:ext cx="1123979" cy="87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2"/>
              </a:lnSpc>
            </a:pPr>
            <a:r>
              <a:rPr lang="ru-RU" sz="5779" spc="-277" dirty="0">
                <a:solidFill>
                  <a:srgbClr val="FFFFFF"/>
                </a:solidFill>
                <a:latin typeface="Open Sans Bold"/>
              </a:rPr>
              <a:t>8</a:t>
            </a:r>
            <a:endParaRPr lang="en-US" sz="5779" spc="-277" dirty="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099970" y="4382709"/>
            <a:ext cx="1123979" cy="87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2"/>
              </a:lnSpc>
            </a:pPr>
            <a:r>
              <a:rPr lang="en-US" sz="5779" spc="-277">
                <a:solidFill>
                  <a:srgbClr val="FFFFFF"/>
                </a:solidFill>
                <a:latin typeface="Open Sans Bold"/>
              </a:rPr>
              <a:t>2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85800" y="4686300"/>
            <a:ext cx="15258725" cy="4493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 smtClean="0">
                <a:latin typeface="Arimo"/>
              </a:rPr>
              <a:t>В течение 6 месяцев, но не позже даты увольнения:</a:t>
            </a:r>
            <a:endParaRPr lang="ru-RU" sz="2800" b="1" dirty="0">
              <a:latin typeface="Arimo"/>
            </a:endParaRPr>
          </a:p>
          <a:p>
            <a:r>
              <a:rPr lang="ru-RU" sz="2400" b="1" u="sng" dirty="0" smtClean="0">
                <a:solidFill>
                  <a:srgbClr val="000000"/>
                </a:solidFill>
                <a:latin typeface="Arimo"/>
              </a:rPr>
              <a:t>Основному работодателю</a:t>
            </a:r>
            <a:r>
              <a:rPr lang="ru-RU" sz="2400" b="1" dirty="0" smtClean="0">
                <a:solidFill>
                  <a:srgbClr val="000000"/>
                </a:solidFill>
                <a:latin typeface="Arimo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0000"/>
                </a:solidFill>
                <a:latin typeface="Arimo"/>
              </a:rPr>
              <a:t>об изменении размера среднедневного заработка;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b="1" dirty="0" smtClean="0">
              <a:solidFill>
                <a:srgbClr val="000000"/>
              </a:solidFill>
              <a:latin typeface="Arimo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0000"/>
                </a:solidFill>
                <a:latin typeface="Arimo"/>
              </a:rPr>
              <a:t>О необходимости непринятия к зачету суммы. В случаи занятости у совместителя в период болезни;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b="1" dirty="0" smtClean="0">
              <a:solidFill>
                <a:srgbClr val="000000"/>
              </a:solidFill>
              <a:latin typeface="Arimo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0000"/>
                </a:solidFill>
                <a:latin typeface="Arimo"/>
              </a:rPr>
              <a:t>контроль на наличие периода ВН у всех работодателей;</a:t>
            </a:r>
          </a:p>
          <a:p>
            <a:endParaRPr lang="ru-RU" sz="2400" b="1" dirty="0" smtClean="0">
              <a:solidFill>
                <a:srgbClr val="000000"/>
              </a:solidFill>
              <a:latin typeface="Arimo"/>
            </a:endParaRPr>
          </a:p>
          <a:p>
            <a:r>
              <a:rPr lang="ru-RU" sz="2400" b="1" u="sng" dirty="0" smtClean="0">
                <a:solidFill>
                  <a:srgbClr val="000000"/>
                </a:solidFill>
                <a:latin typeface="Arimo"/>
              </a:rPr>
              <a:t>Совместителям:</a:t>
            </a:r>
            <a:endParaRPr lang="ru-RU" sz="2400" b="1" u="sng" dirty="0">
              <a:solidFill>
                <a:srgbClr val="000000"/>
              </a:solidFill>
              <a:latin typeface="Arimo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0000"/>
                </a:solidFill>
                <a:latin typeface="Arimo"/>
              </a:rPr>
              <a:t>О несоответствии указанных в форме ПУ-3 дней нетрудоспособности.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0000"/>
              </a:solidFill>
              <a:latin typeface="Arimo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4372393" y="2924319"/>
            <a:ext cx="10697787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ru-RU" sz="3000" b="1" dirty="0" smtClean="0">
                <a:solidFill>
                  <a:srgbClr val="000000"/>
                </a:solidFill>
                <a:latin typeface="Arimo"/>
              </a:rPr>
              <a:t>Выдача информации плательщику по результатам контроля</a:t>
            </a:r>
            <a:endParaRPr lang="ru-RU" sz="3000" b="1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2659"/>
              </a:lnSpc>
              <a:spcBef>
                <a:spcPct val="0"/>
              </a:spcBef>
            </a:pPr>
            <a:endParaRPr lang="ru-RU" sz="1899" dirty="0" smtClean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2659"/>
              </a:lnSpc>
              <a:spcBef>
                <a:spcPct val="0"/>
              </a:spcBef>
            </a:pPr>
            <a:endParaRPr lang="en-US" sz="1899" dirty="0">
              <a:solidFill>
                <a:srgbClr val="000000"/>
              </a:solidFill>
              <a:latin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289060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6629399" y="-22860"/>
            <a:ext cx="1544015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35000"/>
          </a:blip>
          <a:srcRect/>
          <a:stretch>
            <a:fillRect/>
          </a:stretch>
        </p:blipFill>
        <p:spPr>
          <a:xfrm>
            <a:off x="13944600" y="7432499"/>
            <a:ext cx="2667000" cy="2362133"/>
          </a:xfrm>
          <a:prstGeom prst="rect">
            <a:avLst/>
          </a:prstGeom>
        </p:spPr>
      </p:pic>
      <p:sp>
        <p:nvSpPr>
          <p:cNvPr id="10" name="TextBox 7"/>
          <p:cNvSpPr txBox="1"/>
          <p:nvPr/>
        </p:nvSpPr>
        <p:spPr>
          <a:xfrm>
            <a:off x="12024320" y="1184206"/>
            <a:ext cx="6915440" cy="646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14"/>
              </a:lnSpc>
            </a:pPr>
            <a:r>
              <a:rPr lang="en-US" sz="6600" dirty="0" err="1">
                <a:solidFill>
                  <a:srgbClr val="934756"/>
                </a:solidFill>
                <a:latin typeface="Oswald Bold"/>
              </a:rPr>
              <a:t>Мобильное</a:t>
            </a:r>
            <a:r>
              <a:rPr lang="en-US" sz="6600" dirty="0">
                <a:solidFill>
                  <a:srgbClr val="934756"/>
                </a:solidFill>
                <a:latin typeface="Oswald Bold"/>
              </a:rPr>
              <a:t> </a:t>
            </a:r>
            <a:r>
              <a:rPr lang="en-US" sz="6600" dirty="0" err="1">
                <a:solidFill>
                  <a:srgbClr val="934756"/>
                </a:solidFill>
                <a:latin typeface="Oswald Bold"/>
              </a:rPr>
              <a:t>приложение</a:t>
            </a:r>
            <a:r>
              <a:rPr lang="en-US" sz="6600" dirty="0">
                <a:solidFill>
                  <a:srgbClr val="934756"/>
                </a:solidFill>
                <a:latin typeface="Oswald Bold"/>
              </a:rPr>
              <a:t> </a:t>
            </a:r>
          </a:p>
          <a:p>
            <a:pPr algn="ctr">
              <a:lnSpc>
                <a:spcPts val="8414"/>
              </a:lnSpc>
            </a:pPr>
            <a:r>
              <a:rPr lang="ru-RU" sz="6600" dirty="0">
                <a:solidFill>
                  <a:srgbClr val="934756"/>
                </a:solidFill>
                <a:latin typeface="Oswald Bold"/>
              </a:rPr>
              <a:t>«</a:t>
            </a:r>
            <a:r>
              <a:rPr lang="en-US" sz="6600" dirty="0">
                <a:solidFill>
                  <a:srgbClr val="934756"/>
                </a:solidFill>
                <a:latin typeface="Oswald Bold"/>
              </a:rPr>
              <a:t>Ф</a:t>
            </a:r>
            <a:r>
              <a:rPr lang="ru-RU" sz="6600" dirty="0">
                <a:solidFill>
                  <a:srgbClr val="934756"/>
                </a:solidFill>
                <a:latin typeface="Oswald Bold"/>
              </a:rPr>
              <a:t>СЗН»:</a:t>
            </a:r>
            <a:br>
              <a:rPr lang="ru-RU" sz="6600" dirty="0">
                <a:solidFill>
                  <a:srgbClr val="934756"/>
                </a:solidFill>
                <a:latin typeface="Oswald Bold"/>
              </a:rPr>
            </a:br>
            <a:r>
              <a:rPr lang="ru-RU" sz="6600" dirty="0">
                <a:solidFill>
                  <a:srgbClr val="008080"/>
                </a:solidFill>
                <a:latin typeface="Oswald Bold"/>
              </a:rPr>
              <a:t>просто, </a:t>
            </a:r>
          </a:p>
          <a:p>
            <a:pPr algn="ctr">
              <a:lnSpc>
                <a:spcPts val="8414"/>
              </a:lnSpc>
            </a:pPr>
            <a:r>
              <a:rPr lang="ru-RU" sz="6600" dirty="0">
                <a:solidFill>
                  <a:srgbClr val="008080"/>
                </a:solidFill>
                <a:latin typeface="Oswald Bold"/>
              </a:rPr>
              <a:t>доступно, </a:t>
            </a:r>
          </a:p>
          <a:p>
            <a:pPr algn="ctr">
              <a:lnSpc>
                <a:spcPts val="8414"/>
              </a:lnSpc>
            </a:pPr>
            <a:r>
              <a:rPr lang="ru-RU" sz="6600" dirty="0">
                <a:solidFill>
                  <a:srgbClr val="008080"/>
                </a:solidFill>
                <a:latin typeface="Oswald Bold"/>
              </a:rPr>
              <a:t>легко</a:t>
            </a:r>
            <a:endParaRPr lang="en-US" sz="6600" dirty="0">
              <a:solidFill>
                <a:srgbClr val="008080"/>
              </a:solidFill>
              <a:latin typeface="Oswald Bold"/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72001" y="-1924326"/>
            <a:ext cx="6517678" cy="1316702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629400" y="571501"/>
            <a:ext cx="5682952" cy="9864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490484" y="9619959"/>
            <a:ext cx="767852" cy="611155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ru-RU" sz="2900" dirty="0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8083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15345"/>
          <a:stretch>
            <a:fillRect/>
          </a:stretch>
        </p:blipFill>
        <p:spPr>
          <a:xfrm>
            <a:off x="1" y="0"/>
            <a:ext cx="5805606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54957" y="-1924325"/>
            <a:ext cx="6517678" cy="13167027"/>
          </a:xfrm>
          <a:prstGeom prst="rect">
            <a:avLst/>
          </a:prstGeom>
        </p:spPr>
      </p:pic>
      <p:sp>
        <p:nvSpPr>
          <p:cNvPr id="14" name="TextBox 8"/>
          <p:cNvSpPr txBox="1"/>
          <p:nvPr/>
        </p:nvSpPr>
        <p:spPr>
          <a:xfrm>
            <a:off x="7874610" y="38100"/>
            <a:ext cx="7501144" cy="16380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50"/>
              </a:lnSpc>
            </a:pP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Oswald Bold"/>
              </a:rPr>
              <a:t>Информационные сервисы, доступные </a:t>
            </a:r>
            <a:br>
              <a:rPr lang="ru-RU" sz="3200" dirty="0">
                <a:solidFill>
                  <a:schemeClr val="accent5">
                    <a:lumMod val="75000"/>
                  </a:schemeClr>
                </a:solidFill>
                <a:latin typeface="Oswald Bold"/>
              </a:rPr>
            </a:b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Oswald Bold"/>
              </a:rPr>
              <a:t>с 1 февраля 2023 г.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Oswald Bold"/>
            </a:endParaRPr>
          </a:p>
          <a:p>
            <a:pPr algn="ctr">
              <a:lnSpc>
                <a:spcPts val="4450"/>
              </a:lnSpc>
            </a:pPr>
            <a:endParaRPr lang="en-US" b="1" dirty="0">
              <a:solidFill>
                <a:srgbClr val="9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7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820400" y="1248983"/>
            <a:ext cx="4343400" cy="8967585"/>
          </a:xfrm>
          <a:prstGeom prst="rect">
            <a:avLst/>
          </a:prstGeom>
        </p:spPr>
      </p:pic>
      <p:pic>
        <p:nvPicPr>
          <p:cNvPr id="18" name="Picture 2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782102" y="1248983"/>
            <a:ext cx="4285698" cy="8848450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4610" y="2947502"/>
            <a:ext cx="3479190" cy="7183297"/>
          </a:xfrm>
          <a:prstGeom prst="rect">
            <a:avLst/>
          </a:prstGeom>
        </p:spPr>
      </p:pic>
      <p:pic>
        <p:nvPicPr>
          <p:cNvPr id="20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4478000" y="2947502"/>
            <a:ext cx="3429000" cy="707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5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9" r="49060" b="62598"/>
          <a:stretch/>
        </p:blipFill>
        <p:spPr>
          <a:xfrm>
            <a:off x="-1" y="1862"/>
            <a:ext cx="18288002" cy="146923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6180657" y="2332515"/>
            <a:ext cx="3984178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7"/>
              </a:lnSpc>
            </a:pP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2087218" y="3307297"/>
            <a:ext cx="14401600" cy="1149764"/>
          </a:xfrm>
          <a:prstGeom prst="rect">
            <a:avLst/>
          </a:prstGeom>
        </p:spPr>
        <p:txBody>
          <a:bodyPr wrap="square" lIns="163284" tIns="81642" rIns="163284" bIns="81642">
            <a:spAutoFit/>
          </a:bodyPr>
          <a:lstStyle/>
          <a:p>
            <a:pPr algn="ctr"/>
            <a:r>
              <a:rPr lang="ru-RU" sz="6400" i="1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084468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1" y="6396175"/>
            <a:ext cx="7704576" cy="171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775612"/>
            <a:ext cx="7382488" cy="1640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2"/>
          <p:cNvGrpSpPr/>
          <p:nvPr/>
        </p:nvGrpSpPr>
        <p:grpSpPr>
          <a:xfrm>
            <a:off x="11222999" y="8776783"/>
            <a:ext cx="8135233" cy="813523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630849" y="0"/>
                    <a:pt x="812800" y="181951"/>
                    <a:pt x="812800" y="406400"/>
                  </a:cubicBezTo>
                  <a:cubicBezTo>
                    <a:pt x="812800" y="630849"/>
                    <a:pt x="630849" y="812800"/>
                    <a:pt x="406400" y="812800"/>
                  </a:cubicBezTo>
                  <a:cubicBezTo>
                    <a:pt x="181951" y="812800"/>
                    <a:pt x="0" y="630849"/>
                    <a:pt x="0" y="406400"/>
                  </a:cubicBezTo>
                  <a:cubicBezTo>
                    <a:pt x="0" y="181951"/>
                    <a:pt x="181951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gradFill rotWithShape="1">
              <a:gsLst>
                <a:gs pos="0">
                  <a:srgbClr val="0C746E">
                    <a:alpha val="100000"/>
                  </a:srgbClr>
                </a:gs>
                <a:gs pos="100000">
                  <a:srgbClr val="029D94">
                    <a:alpha val="100000"/>
                  </a:srgbClr>
                </a:gs>
              </a:gsLst>
              <a:lin ang="0"/>
            </a:gradFill>
            <a:ln>
              <a:noFill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007304" y="8918893"/>
            <a:ext cx="1190241" cy="119024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29D94">
                    <a:alpha val="100000"/>
                  </a:srgbClr>
                </a:gs>
                <a:gs pos="100000">
                  <a:srgbClr val="0C746E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574675"/>
            <a:ext cx="10852673" cy="892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000" dirty="0">
                <a:solidFill>
                  <a:srgbClr val="04968D"/>
                </a:solidFill>
                <a:latin typeface="Oswald Bold"/>
              </a:rPr>
              <a:t>ОСНОВНЫЕ </a:t>
            </a:r>
            <a:r>
              <a:rPr lang="ru-RU" sz="5000" dirty="0" smtClean="0">
                <a:solidFill>
                  <a:srgbClr val="04968D"/>
                </a:solidFill>
                <a:latin typeface="Oswald Bold"/>
              </a:rPr>
              <a:t>ИЗМЕНЕНИЯ</a:t>
            </a:r>
            <a:endParaRPr lang="en-US" sz="5000" dirty="0">
              <a:solidFill>
                <a:srgbClr val="04968D"/>
              </a:solidFill>
              <a:latin typeface="Oswald Bold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1028700" y="2842775"/>
            <a:ext cx="7191989" cy="2808468"/>
            <a:chOff x="0" y="0"/>
            <a:chExt cx="2077045" cy="81108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077045" cy="811085"/>
            </a:xfrm>
            <a:custGeom>
              <a:avLst/>
              <a:gdLst/>
              <a:ahLst/>
              <a:cxnLst/>
              <a:rect l="l" t="t" r="r" b="b"/>
              <a:pathLst>
                <a:path w="2077045" h="811085">
                  <a:moveTo>
                    <a:pt x="54900" y="0"/>
                  </a:moveTo>
                  <a:lnTo>
                    <a:pt x="2022146" y="0"/>
                  </a:lnTo>
                  <a:cubicBezTo>
                    <a:pt x="2036706" y="0"/>
                    <a:pt x="2050670" y="5784"/>
                    <a:pt x="2060965" y="16080"/>
                  </a:cubicBezTo>
                  <a:cubicBezTo>
                    <a:pt x="2071261" y="26375"/>
                    <a:pt x="2077045" y="40339"/>
                    <a:pt x="2077045" y="54900"/>
                  </a:cubicBezTo>
                  <a:lnTo>
                    <a:pt x="2077045" y="756185"/>
                  </a:lnTo>
                  <a:cubicBezTo>
                    <a:pt x="2077045" y="770746"/>
                    <a:pt x="2071261" y="784710"/>
                    <a:pt x="2060965" y="795005"/>
                  </a:cubicBezTo>
                  <a:cubicBezTo>
                    <a:pt x="2050670" y="805301"/>
                    <a:pt x="2036706" y="811085"/>
                    <a:pt x="2022146" y="811085"/>
                  </a:cubicBezTo>
                  <a:lnTo>
                    <a:pt x="54900" y="811085"/>
                  </a:lnTo>
                  <a:cubicBezTo>
                    <a:pt x="40339" y="811085"/>
                    <a:pt x="26375" y="805301"/>
                    <a:pt x="16080" y="795005"/>
                  </a:cubicBezTo>
                  <a:cubicBezTo>
                    <a:pt x="5784" y="784710"/>
                    <a:pt x="0" y="770746"/>
                    <a:pt x="0" y="756185"/>
                  </a:cubicBezTo>
                  <a:lnTo>
                    <a:pt x="0" y="54900"/>
                  </a:lnTo>
                  <a:cubicBezTo>
                    <a:pt x="0" y="40339"/>
                    <a:pt x="5784" y="26375"/>
                    <a:pt x="16080" y="16080"/>
                  </a:cubicBezTo>
                  <a:cubicBezTo>
                    <a:pt x="26375" y="5784"/>
                    <a:pt x="40339" y="0"/>
                    <a:pt x="549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C746E">
                    <a:alpha val="100000"/>
                  </a:srgbClr>
                </a:gs>
                <a:gs pos="100000">
                  <a:srgbClr val="029D94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28700" y="7614464"/>
            <a:ext cx="7191989" cy="2261605"/>
            <a:chOff x="0" y="0"/>
            <a:chExt cx="2077045" cy="65315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77045" cy="653151"/>
            </a:xfrm>
            <a:custGeom>
              <a:avLst/>
              <a:gdLst/>
              <a:ahLst/>
              <a:cxnLst/>
              <a:rect l="l" t="t" r="r" b="b"/>
              <a:pathLst>
                <a:path w="2077045" h="653151">
                  <a:moveTo>
                    <a:pt x="54496" y="0"/>
                  </a:moveTo>
                  <a:lnTo>
                    <a:pt x="2022549" y="0"/>
                  </a:lnTo>
                  <a:cubicBezTo>
                    <a:pt x="2052647" y="0"/>
                    <a:pt x="2077045" y="24399"/>
                    <a:pt x="2077045" y="54496"/>
                  </a:cubicBezTo>
                  <a:lnTo>
                    <a:pt x="2077045" y="598655"/>
                  </a:lnTo>
                  <a:cubicBezTo>
                    <a:pt x="2077045" y="613109"/>
                    <a:pt x="2071304" y="626970"/>
                    <a:pt x="2061084" y="637190"/>
                  </a:cubicBezTo>
                  <a:cubicBezTo>
                    <a:pt x="2050864" y="647410"/>
                    <a:pt x="2037003" y="653151"/>
                    <a:pt x="2022549" y="653151"/>
                  </a:cubicBezTo>
                  <a:lnTo>
                    <a:pt x="54496" y="653151"/>
                  </a:lnTo>
                  <a:cubicBezTo>
                    <a:pt x="24399" y="653151"/>
                    <a:pt x="0" y="628753"/>
                    <a:pt x="0" y="598655"/>
                  </a:cubicBezTo>
                  <a:lnTo>
                    <a:pt x="0" y="54496"/>
                  </a:lnTo>
                  <a:cubicBezTo>
                    <a:pt x="0" y="24399"/>
                    <a:pt x="24399" y="0"/>
                    <a:pt x="5449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DBDA9">
                    <a:alpha val="100000"/>
                  </a:srgbClr>
                </a:gs>
                <a:gs pos="100000">
                  <a:srgbClr val="3D949D">
                    <a:alpha val="100000"/>
                  </a:srgbClr>
                </a:gs>
              </a:gsLst>
              <a:lin ang="0"/>
            </a:gradFill>
            <a:ln>
              <a:noFill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144000" y="3114691"/>
            <a:ext cx="7191989" cy="1669499"/>
            <a:chOff x="0" y="0"/>
            <a:chExt cx="2077045" cy="48215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077045" cy="482151"/>
            </a:xfrm>
            <a:custGeom>
              <a:avLst/>
              <a:gdLst/>
              <a:ahLst/>
              <a:cxnLst/>
              <a:rect l="l" t="t" r="r" b="b"/>
              <a:pathLst>
                <a:path w="2077045" h="482151">
                  <a:moveTo>
                    <a:pt x="54900" y="0"/>
                  </a:moveTo>
                  <a:lnTo>
                    <a:pt x="2022146" y="0"/>
                  </a:lnTo>
                  <a:cubicBezTo>
                    <a:pt x="2036706" y="0"/>
                    <a:pt x="2050670" y="5784"/>
                    <a:pt x="2060965" y="16080"/>
                  </a:cubicBezTo>
                  <a:cubicBezTo>
                    <a:pt x="2071261" y="26375"/>
                    <a:pt x="2077045" y="40339"/>
                    <a:pt x="2077045" y="54900"/>
                  </a:cubicBezTo>
                  <a:lnTo>
                    <a:pt x="2077045" y="427251"/>
                  </a:lnTo>
                  <a:cubicBezTo>
                    <a:pt x="2077045" y="457572"/>
                    <a:pt x="2052466" y="482151"/>
                    <a:pt x="2022146" y="482151"/>
                  </a:cubicBezTo>
                  <a:lnTo>
                    <a:pt x="54900" y="482151"/>
                  </a:lnTo>
                  <a:cubicBezTo>
                    <a:pt x="40339" y="482151"/>
                    <a:pt x="26375" y="476367"/>
                    <a:pt x="16080" y="466071"/>
                  </a:cubicBezTo>
                  <a:cubicBezTo>
                    <a:pt x="5784" y="455776"/>
                    <a:pt x="0" y="441812"/>
                    <a:pt x="0" y="427251"/>
                  </a:cubicBezTo>
                  <a:lnTo>
                    <a:pt x="0" y="54900"/>
                  </a:lnTo>
                  <a:cubicBezTo>
                    <a:pt x="0" y="40339"/>
                    <a:pt x="5784" y="26375"/>
                    <a:pt x="16080" y="16080"/>
                  </a:cubicBezTo>
                  <a:cubicBezTo>
                    <a:pt x="26375" y="5784"/>
                    <a:pt x="40339" y="0"/>
                    <a:pt x="549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C746E">
                    <a:alpha val="100000"/>
                  </a:srgbClr>
                </a:gs>
                <a:gs pos="100000">
                  <a:srgbClr val="029D94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144000" y="5126015"/>
            <a:ext cx="7191989" cy="2046294"/>
            <a:chOff x="0" y="0"/>
            <a:chExt cx="2077045" cy="590969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077045" cy="590969"/>
            </a:xfrm>
            <a:custGeom>
              <a:avLst/>
              <a:gdLst/>
              <a:ahLst/>
              <a:cxnLst/>
              <a:rect l="l" t="t" r="r" b="b"/>
              <a:pathLst>
                <a:path w="2077045" h="590969">
                  <a:moveTo>
                    <a:pt x="54900" y="0"/>
                  </a:moveTo>
                  <a:lnTo>
                    <a:pt x="2022146" y="0"/>
                  </a:lnTo>
                  <a:cubicBezTo>
                    <a:pt x="2036706" y="0"/>
                    <a:pt x="2050670" y="5784"/>
                    <a:pt x="2060965" y="16080"/>
                  </a:cubicBezTo>
                  <a:cubicBezTo>
                    <a:pt x="2071261" y="26375"/>
                    <a:pt x="2077045" y="40339"/>
                    <a:pt x="2077045" y="54900"/>
                  </a:cubicBezTo>
                  <a:lnTo>
                    <a:pt x="2077045" y="536070"/>
                  </a:lnTo>
                  <a:cubicBezTo>
                    <a:pt x="2077045" y="550630"/>
                    <a:pt x="2071261" y="564594"/>
                    <a:pt x="2060965" y="574890"/>
                  </a:cubicBezTo>
                  <a:cubicBezTo>
                    <a:pt x="2050670" y="585185"/>
                    <a:pt x="2036706" y="590969"/>
                    <a:pt x="2022146" y="590969"/>
                  </a:cubicBezTo>
                  <a:lnTo>
                    <a:pt x="54900" y="590969"/>
                  </a:lnTo>
                  <a:cubicBezTo>
                    <a:pt x="40339" y="590969"/>
                    <a:pt x="26375" y="585185"/>
                    <a:pt x="16080" y="574890"/>
                  </a:cubicBezTo>
                  <a:cubicBezTo>
                    <a:pt x="5784" y="564594"/>
                    <a:pt x="0" y="550630"/>
                    <a:pt x="0" y="536070"/>
                  </a:cubicBezTo>
                  <a:lnTo>
                    <a:pt x="0" y="54900"/>
                  </a:lnTo>
                  <a:cubicBezTo>
                    <a:pt x="0" y="40339"/>
                    <a:pt x="5784" y="26375"/>
                    <a:pt x="16080" y="16080"/>
                  </a:cubicBezTo>
                  <a:cubicBezTo>
                    <a:pt x="26375" y="5784"/>
                    <a:pt x="40339" y="0"/>
                    <a:pt x="549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C746E">
                    <a:alpha val="100000"/>
                  </a:srgbClr>
                </a:gs>
                <a:gs pos="100000">
                  <a:srgbClr val="029D94">
                    <a:alpha val="100000"/>
                  </a:srgbClr>
                </a:gs>
              </a:gsLst>
              <a:lin ang="0"/>
            </a:gradFill>
            <a:ln>
              <a:noFill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2814760" y="6611276"/>
            <a:ext cx="3588544" cy="57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1"/>
              </a:lnSpc>
            </a:pPr>
            <a:r>
              <a:rPr lang="en-US" sz="3065" dirty="0">
                <a:solidFill>
                  <a:srgbClr val="934756"/>
                </a:solidFill>
                <a:latin typeface="Oswald Bold"/>
              </a:rPr>
              <a:t>ЧТО НУЖНО СДЕЛАТЬ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838650" y="1943100"/>
            <a:ext cx="1187905" cy="522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1"/>
              </a:lnSpc>
            </a:pPr>
            <a:r>
              <a:rPr lang="en-US" sz="3065" dirty="0">
                <a:solidFill>
                  <a:srgbClr val="934756"/>
                </a:solidFill>
                <a:latin typeface="Oswald Bold"/>
              </a:rPr>
              <a:t>НОРМА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381690" y="2995781"/>
            <a:ext cx="6486009" cy="2525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18"/>
              </a:lnSpc>
              <a:spcBef>
                <a:spcPct val="0"/>
              </a:spcBef>
            </a:pPr>
            <a:r>
              <a:rPr lang="en-US" sz="1706" b="1" i="1" u="none" strike="noStrike" spc="34" dirty="0">
                <a:solidFill>
                  <a:srgbClr val="FFFFFF"/>
                </a:solidFill>
                <a:latin typeface="Noto Serif Bold Italics"/>
              </a:rPr>
              <a:t>В 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ЗАРАБОТОК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включаются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виды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выплат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по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всем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местам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работы в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расчетном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периоде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, в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том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числе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бывшим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,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на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которые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начислялись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обязательные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страховые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взносы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на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социальное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страхование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(6%), </a:t>
            </a:r>
          </a:p>
          <a:p>
            <a:pPr marL="0" lvl="0" indent="0" algn="ctr">
              <a:lnSpc>
                <a:spcPts val="2218"/>
              </a:lnSpc>
              <a:spcBef>
                <a:spcPct val="0"/>
              </a:spcBef>
            </a:pP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за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исключением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выплат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:</a:t>
            </a:r>
          </a:p>
          <a:p>
            <a:pPr marL="0" lvl="0" indent="0">
              <a:lnSpc>
                <a:spcPts val="2218"/>
              </a:lnSpc>
              <a:spcBef>
                <a:spcPct val="0"/>
              </a:spcBef>
            </a:pP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- в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период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простоев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не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по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вине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работника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; </a:t>
            </a:r>
          </a:p>
          <a:p>
            <a:pPr marL="0" lvl="0" indent="0">
              <a:lnSpc>
                <a:spcPts val="2218"/>
              </a:lnSpc>
              <a:spcBef>
                <a:spcPct val="0"/>
              </a:spcBef>
            </a:pP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- в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период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отпуска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с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частичным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сохранением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</a:p>
          <a:p>
            <a:pPr marL="0" lvl="0" indent="0">
              <a:lnSpc>
                <a:spcPts val="2218"/>
              </a:lnSpc>
              <a:spcBef>
                <a:spcPct val="0"/>
              </a:spcBef>
            </a:pP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з/п по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инициативе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нанимателя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;</a:t>
            </a:r>
          </a:p>
          <a:p>
            <a:pPr marL="0" lvl="0" indent="0">
              <a:lnSpc>
                <a:spcPts val="2218"/>
              </a:lnSpc>
              <a:spcBef>
                <a:spcPct val="0"/>
              </a:spcBef>
            </a:pP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-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сумм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выплат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з/п «в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конвертах</a:t>
            </a:r>
            <a:r>
              <a:rPr lang="en-US" sz="1706" b="1" i="1" u="none" strike="noStrike" spc="34" dirty="0">
                <a:solidFill>
                  <a:srgbClr val="FFFFFF"/>
                </a:solidFill>
                <a:latin typeface="Noto Serif Bold Italics"/>
              </a:rPr>
              <a:t>»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170380" y="7824902"/>
            <a:ext cx="6908629" cy="1959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64"/>
              </a:lnSpc>
              <a:spcBef>
                <a:spcPct val="0"/>
              </a:spcBef>
            </a:pPr>
            <a:r>
              <a:rPr lang="en-US" sz="1664" u="none" strike="noStrike" spc="33" dirty="0">
                <a:solidFill>
                  <a:srgbClr val="FFFFFF"/>
                </a:solidFill>
                <a:latin typeface="Noto Serif Bold Italics"/>
              </a:rPr>
              <a:t>ОСНОВНОМУ </a:t>
            </a:r>
            <a:r>
              <a:rPr lang="en-US" sz="1664" u="none" strike="noStrike" spc="33" dirty="0" err="1">
                <a:solidFill>
                  <a:srgbClr val="FFFFFF"/>
                </a:solidFill>
                <a:latin typeface="Noto Serif Bold Italics"/>
              </a:rPr>
              <a:t>нанимателю</a:t>
            </a:r>
            <a:r>
              <a:rPr lang="en-US" sz="1664" u="none" strike="noStrike" spc="33" dirty="0">
                <a:solidFill>
                  <a:srgbClr val="FFFFFF"/>
                </a:solidFill>
                <a:latin typeface="Noto Serif Bold Italics"/>
              </a:rPr>
              <a:t> – </a:t>
            </a:r>
            <a:r>
              <a:rPr lang="en-US" sz="1664" u="none" strike="noStrike" spc="33" dirty="0" err="1">
                <a:solidFill>
                  <a:srgbClr val="FFFFFF"/>
                </a:solidFill>
                <a:latin typeface="Noto Serif Bold Italics"/>
              </a:rPr>
              <a:t>запросить</a:t>
            </a:r>
            <a:r>
              <a:rPr lang="en-US" sz="1664" u="none" strike="noStrike" spc="33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664" u="none" strike="noStrike" spc="33" dirty="0" err="1">
                <a:solidFill>
                  <a:srgbClr val="FFFFFF"/>
                </a:solidFill>
                <a:latin typeface="Noto Serif Bold Italics"/>
              </a:rPr>
              <a:t>сведения</a:t>
            </a:r>
            <a:r>
              <a:rPr lang="en-US" sz="1664" u="none" strike="noStrike" spc="33" dirty="0">
                <a:solidFill>
                  <a:srgbClr val="FFFFFF"/>
                </a:solidFill>
                <a:latin typeface="Noto Serif Bold Italics"/>
              </a:rPr>
              <a:t> в </a:t>
            </a:r>
            <a:r>
              <a:rPr lang="en-US" sz="1664" u="none" strike="noStrike" spc="33" dirty="0" err="1">
                <a:solidFill>
                  <a:srgbClr val="FFFFFF"/>
                </a:solidFill>
                <a:latin typeface="Noto Serif Bold Italics"/>
              </a:rPr>
              <a:t>Фонде</a:t>
            </a:r>
            <a:r>
              <a:rPr lang="en-US" sz="1664" u="none" strike="noStrike" spc="33" dirty="0">
                <a:solidFill>
                  <a:srgbClr val="FFFFFF"/>
                </a:solidFill>
                <a:latin typeface="Noto Serif Bold Italics"/>
              </a:rPr>
              <a:t> </a:t>
            </a:r>
          </a:p>
          <a:p>
            <a:pPr marL="0" lvl="0" indent="0" algn="ctr">
              <a:lnSpc>
                <a:spcPts val="2164"/>
              </a:lnSpc>
              <a:spcBef>
                <a:spcPct val="0"/>
              </a:spcBef>
            </a:pPr>
            <a:r>
              <a:rPr lang="en-US" sz="1664" u="none" strike="noStrike" spc="33" dirty="0">
                <a:solidFill>
                  <a:srgbClr val="FFFFFF"/>
                </a:solidFill>
                <a:latin typeface="Noto Serif Bold Italics"/>
              </a:rPr>
              <a:t>о </a:t>
            </a:r>
            <a:r>
              <a:rPr lang="en-US" sz="1664" u="none" strike="noStrike" spc="33" dirty="0" err="1">
                <a:solidFill>
                  <a:srgbClr val="FFFFFF"/>
                </a:solidFill>
                <a:latin typeface="Noto Serif Bold Italics"/>
              </a:rPr>
              <a:t>среднедневном</a:t>
            </a:r>
            <a:r>
              <a:rPr lang="en-US" sz="1664" u="none" strike="noStrike" spc="33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664" u="none" strike="noStrike" spc="33" dirty="0" err="1">
                <a:solidFill>
                  <a:srgbClr val="FFFFFF"/>
                </a:solidFill>
                <a:latin typeface="Noto Serif Bold Italics"/>
              </a:rPr>
              <a:t>заработке</a:t>
            </a:r>
            <a:r>
              <a:rPr lang="en-US" sz="1664" u="none" strike="noStrike" spc="33" dirty="0">
                <a:solidFill>
                  <a:srgbClr val="FFFFFF"/>
                </a:solidFill>
                <a:latin typeface="Noto Serif Bold Italics"/>
              </a:rPr>
              <a:t>. </a:t>
            </a:r>
            <a:r>
              <a:rPr lang="en-US" sz="1664" u="none" strike="noStrike" spc="33" dirty="0" err="1">
                <a:solidFill>
                  <a:srgbClr val="FFFFFF"/>
                </a:solidFill>
                <a:latin typeface="Noto Serif Bold Italics"/>
              </a:rPr>
              <a:t>При</a:t>
            </a:r>
            <a:r>
              <a:rPr lang="en-US" sz="1664" u="none" strike="noStrike" spc="33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664" u="none" strike="noStrike" spc="33" dirty="0" err="1">
                <a:solidFill>
                  <a:srgbClr val="FFFFFF"/>
                </a:solidFill>
                <a:latin typeface="Noto Serif Bold Italics"/>
              </a:rPr>
              <a:t>необходимости</a:t>
            </a:r>
            <a:r>
              <a:rPr lang="en-US" sz="1664" u="none" strike="noStrike" spc="33" dirty="0">
                <a:solidFill>
                  <a:srgbClr val="FFFFFF"/>
                </a:solidFill>
                <a:latin typeface="Noto Serif Bold Italics"/>
              </a:rPr>
              <a:t> </a:t>
            </a:r>
          </a:p>
          <a:p>
            <a:pPr marL="0" lvl="0" indent="0" algn="ctr">
              <a:lnSpc>
                <a:spcPts val="2164"/>
              </a:lnSpc>
              <a:spcBef>
                <a:spcPct val="0"/>
              </a:spcBef>
            </a:pPr>
            <a:r>
              <a:rPr lang="en-US" sz="1664" u="none" strike="noStrike" spc="33" dirty="0" err="1">
                <a:solidFill>
                  <a:srgbClr val="FFFFFF"/>
                </a:solidFill>
                <a:latin typeface="Noto Serif Bold Italics"/>
              </a:rPr>
              <a:t>до</a:t>
            </a:r>
            <a:r>
              <a:rPr lang="en-US" sz="1664" u="none" strike="noStrike" spc="33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664" u="none" strike="noStrike" spc="33" dirty="0" err="1">
                <a:solidFill>
                  <a:srgbClr val="FFFFFF"/>
                </a:solidFill>
                <a:latin typeface="Noto Serif Bold Italics"/>
              </a:rPr>
              <a:t>подачи</a:t>
            </a:r>
            <a:r>
              <a:rPr lang="en-US" sz="1664" u="none" strike="noStrike" spc="33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664" u="none" strike="noStrike" spc="33" dirty="0" err="1">
                <a:solidFill>
                  <a:srgbClr val="FFFFFF"/>
                </a:solidFill>
                <a:latin typeface="Noto Serif Bold Italics"/>
              </a:rPr>
              <a:t>запроса</a:t>
            </a:r>
            <a:r>
              <a:rPr lang="en-US" sz="1664" u="none" strike="noStrike" spc="33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664" u="none" strike="noStrike" spc="33" dirty="0" err="1">
                <a:solidFill>
                  <a:srgbClr val="FFFFFF"/>
                </a:solidFill>
                <a:latin typeface="Noto Serif Bold Italics"/>
              </a:rPr>
              <a:t>представить</a:t>
            </a:r>
            <a:r>
              <a:rPr lang="en-US" sz="1664" u="none" strike="noStrike" spc="33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664" u="none" strike="noStrike" spc="33" dirty="0" err="1">
                <a:solidFill>
                  <a:srgbClr val="FFFFFF"/>
                </a:solidFill>
                <a:latin typeface="Noto Serif Bold Italics"/>
              </a:rPr>
              <a:t>форму</a:t>
            </a:r>
            <a:r>
              <a:rPr lang="en-US" sz="1664" u="none" strike="noStrike" spc="33" dirty="0">
                <a:solidFill>
                  <a:srgbClr val="FFFFFF"/>
                </a:solidFill>
                <a:latin typeface="Noto Serif Bold Italics"/>
              </a:rPr>
              <a:t> ПУ-3;</a:t>
            </a:r>
          </a:p>
          <a:p>
            <a:pPr marL="0" lvl="0" indent="0" algn="ctr">
              <a:lnSpc>
                <a:spcPts val="2164"/>
              </a:lnSpc>
              <a:spcBef>
                <a:spcPct val="0"/>
              </a:spcBef>
            </a:pPr>
            <a:endParaRPr lang="en-US" sz="1664" u="none" strike="noStrike" spc="33" dirty="0">
              <a:solidFill>
                <a:srgbClr val="FFFFFF"/>
              </a:solidFill>
              <a:latin typeface="Noto Serif Bold Italics"/>
            </a:endParaRPr>
          </a:p>
          <a:p>
            <a:pPr marL="0" lvl="0" indent="0" algn="ctr">
              <a:lnSpc>
                <a:spcPts val="2164"/>
              </a:lnSpc>
              <a:spcBef>
                <a:spcPct val="0"/>
              </a:spcBef>
            </a:pPr>
            <a:r>
              <a:rPr lang="en-US" sz="1664" u="none" strike="noStrike" spc="33" dirty="0">
                <a:solidFill>
                  <a:srgbClr val="FFFFFF"/>
                </a:solidFill>
                <a:latin typeface="Noto Serif Bold Italics"/>
              </a:rPr>
              <a:t>СОВМЕСТИТЕЛЮ – </a:t>
            </a:r>
            <a:r>
              <a:rPr lang="en-US" sz="1664" u="none" strike="noStrike" spc="33" dirty="0" err="1">
                <a:solidFill>
                  <a:srgbClr val="FFFFFF"/>
                </a:solidFill>
                <a:latin typeface="Noto Serif Bold Italics"/>
              </a:rPr>
              <a:t>следить</a:t>
            </a:r>
            <a:r>
              <a:rPr lang="en-US" sz="1664" u="none" strike="noStrike" spc="33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664" u="none" strike="noStrike" spc="33" dirty="0" err="1">
                <a:solidFill>
                  <a:srgbClr val="FFFFFF"/>
                </a:solidFill>
                <a:latin typeface="Noto Serif Bold Italics"/>
              </a:rPr>
              <a:t>за</a:t>
            </a:r>
            <a:r>
              <a:rPr lang="en-US" sz="1664" u="none" strike="noStrike" spc="33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664" u="none" strike="noStrike" spc="33" dirty="0" err="1">
                <a:solidFill>
                  <a:srgbClr val="FFFFFF"/>
                </a:solidFill>
                <a:latin typeface="Noto Serif Bold Italics"/>
              </a:rPr>
              <a:t>информацией</a:t>
            </a:r>
            <a:r>
              <a:rPr lang="en-US" sz="1664" u="none" strike="noStrike" spc="33" dirty="0">
                <a:solidFill>
                  <a:srgbClr val="FFFFFF"/>
                </a:solidFill>
                <a:latin typeface="Noto Serif Bold Italics"/>
              </a:rPr>
              <a:t> </a:t>
            </a:r>
          </a:p>
          <a:p>
            <a:pPr marL="0" lvl="0" indent="0" algn="ctr">
              <a:lnSpc>
                <a:spcPts val="2164"/>
              </a:lnSpc>
              <a:spcBef>
                <a:spcPct val="0"/>
              </a:spcBef>
            </a:pPr>
            <a:r>
              <a:rPr lang="en-US" sz="1664" u="none" strike="noStrike" spc="33" dirty="0">
                <a:solidFill>
                  <a:srgbClr val="FFFFFF"/>
                </a:solidFill>
                <a:latin typeface="Noto Serif Bold Italics"/>
              </a:rPr>
              <a:t>в «</a:t>
            </a:r>
            <a:r>
              <a:rPr lang="en-US" sz="1664" u="none" strike="noStrike" spc="33" dirty="0" err="1">
                <a:solidFill>
                  <a:srgbClr val="FFFFFF"/>
                </a:solidFill>
                <a:latin typeface="Noto Serif Bold Italics"/>
              </a:rPr>
              <a:t>Личном</a:t>
            </a:r>
            <a:r>
              <a:rPr lang="en-US" sz="1664" u="none" strike="noStrike" spc="33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664" u="none" strike="noStrike" spc="33" dirty="0" err="1">
                <a:solidFill>
                  <a:srgbClr val="FFFFFF"/>
                </a:solidFill>
                <a:latin typeface="Noto Serif Bold Italics"/>
              </a:rPr>
              <a:t>кабинете</a:t>
            </a:r>
            <a:r>
              <a:rPr lang="en-US" sz="1664" u="none" strike="noStrike" spc="33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664" u="none" strike="noStrike" spc="33" dirty="0" err="1">
                <a:solidFill>
                  <a:srgbClr val="FFFFFF"/>
                </a:solidFill>
                <a:latin typeface="Noto Serif Bold Italics"/>
              </a:rPr>
              <a:t>плательщика</a:t>
            </a:r>
            <a:r>
              <a:rPr lang="en-US" sz="1664" u="none" strike="noStrike" spc="33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664" u="none" strike="noStrike" spc="33" dirty="0" err="1">
                <a:solidFill>
                  <a:srgbClr val="FFFFFF"/>
                </a:solidFill>
                <a:latin typeface="Noto Serif Bold Italics"/>
              </a:rPr>
              <a:t>взносов</a:t>
            </a:r>
            <a:r>
              <a:rPr lang="en-US" sz="1664" u="none" strike="noStrike" spc="33" dirty="0">
                <a:solidFill>
                  <a:srgbClr val="FFFFFF"/>
                </a:solidFill>
                <a:latin typeface="Noto Serif Bold Italics"/>
              </a:rPr>
              <a:t>»</a:t>
            </a:r>
          </a:p>
          <a:p>
            <a:pPr marL="0" lvl="0" indent="0" algn="ctr">
              <a:lnSpc>
                <a:spcPts val="2164"/>
              </a:lnSpc>
              <a:spcBef>
                <a:spcPct val="0"/>
              </a:spcBef>
            </a:pPr>
            <a:r>
              <a:rPr lang="en-US" sz="1664" u="none" strike="noStrike" spc="33" dirty="0" err="1">
                <a:solidFill>
                  <a:srgbClr val="FFFFFF"/>
                </a:solidFill>
                <a:latin typeface="Noto Serif Bold Italics"/>
              </a:rPr>
              <a:t>при</a:t>
            </a:r>
            <a:r>
              <a:rPr lang="en-US" sz="1664" u="none" strike="noStrike" spc="33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664" u="none" strike="noStrike" spc="33" dirty="0" err="1">
                <a:solidFill>
                  <a:srgbClr val="FFFFFF"/>
                </a:solidFill>
                <a:latin typeface="Noto Serif Bold Italics"/>
              </a:rPr>
              <a:t>необходимости</a:t>
            </a:r>
            <a:r>
              <a:rPr lang="en-US" sz="1664" u="none" strike="noStrike" spc="33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664" u="none" strike="noStrike" spc="33" dirty="0" err="1">
                <a:solidFill>
                  <a:srgbClr val="FFFFFF"/>
                </a:solidFill>
                <a:latin typeface="Noto Serif Bold Italics"/>
              </a:rPr>
              <a:t>подать</a:t>
            </a:r>
            <a:r>
              <a:rPr lang="en-US" sz="1664" u="none" strike="noStrike" spc="33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664" u="none" strike="noStrike" spc="33" dirty="0" err="1">
                <a:solidFill>
                  <a:srgbClr val="FFFFFF"/>
                </a:solidFill>
                <a:latin typeface="Noto Serif Bold Italics"/>
              </a:rPr>
              <a:t>форму</a:t>
            </a:r>
            <a:r>
              <a:rPr lang="en-US" sz="1664" u="none" strike="noStrike" spc="33" dirty="0">
                <a:solidFill>
                  <a:srgbClr val="FFFFFF"/>
                </a:solidFill>
                <a:latin typeface="Noto Serif Bold Italics"/>
              </a:rPr>
              <a:t> ПУ-3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099444" y="3641925"/>
            <a:ext cx="5281101" cy="549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18"/>
              </a:lnSpc>
              <a:spcBef>
                <a:spcPct val="0"/>
              </a:spcBef>
            </a:pPr>
            <a:r>
              <a:rPr lang="en-US" sz="1706" u="none" strike="noStrike" spc="34">
                <a:solidFill>
                  <a:srgbClr val="FFFFFF"/>
                </a:solidFill>
                <a:latin typeface="Noto Serif Bold Italics"/>
              </a:rPr>
              <a:t>Расчетный период 18 месяцев до квартала возникновения права на пособие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197828" y="5312271"/>
            <a:ext cx="7084333" cy="1678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18"/>
              </a:lnSpc>
              <a:spcBef>
                <a:spcPct val="0"/>
              </a:spcBef>
            </a:pP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Количество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дней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,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входящих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в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расчет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среднедневного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заработка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– </a:t>
            </a:r>
            <a:r>
              <a:rPr lang="ru-RU" sz="1706" u="none" strike="noStrike" spc="34" dirty="0" smtClean="0">
                <a:solidFill>
                  <a:srgbClr val="FFFFFF"/>
                </a:solidFill>
                <a:latin typeface="Noto Serif Bold Italics"/>
              </a:rPr>
              <a:t>  </a:t>
            </a:r>
            <a:r>
              <a:rPr lang="en-US" sz="1706" u="none" strike="noStrike" spc="34" dirty="0" smtClean="0">
                <a:solidFill>
                  <a:srgbClr val="FFFFFF"/>
                </a:solidFill>
                <a:latin typeface="Noto Serif Bold Italics"/>
              </a:rPr>
              <a:t>547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календарных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дней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(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кроме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дней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ВН и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БиР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,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ухода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за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ребенком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до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3-х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лет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,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простоев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и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отпусков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без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сохранения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или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с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частичным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сохранением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заработной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платы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по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инициативе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нанимателя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,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оплаты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свободного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дня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матери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за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счет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средств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Фонда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8683138" y="3903024"/>
            <a:ext cx="6168376" cy="77079"/>
          </a:xfrm>
          <a:prstGeom prst="line">
            <a:avLst/>
          </a:prstGeom>
          <a:ln w="1143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8040573" y="7852474"/>
            <a:ext cx="7508850" cy="43516"/>
          </a:xfrm>
          <a:prstGeom prst="line">
            <a:avLst/>
          </a:prstGeom>
          <a:ln w="1143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2605533" y="2175303"/>
            <a:ext cx="6208357" cy="3569738"/>
            <a:chOff x="0" y="0"/>
            <a:chExt cx="1656615" cy="95253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56616" cy="952536"/>
            </a:xfrm>
            <a:custGeom>
              <a:avLst/>
              <a:gdLst/>
              <a:ahLst/>
              <a:cxnLst/>
              <a:rect l="l" t="t" r="r" b="b"/>
              <a:pathLst>
                <a:path w="1656616" h="952536">
                  <a:moveTo>
                    <a:pt x="63130" y="0"/>
                  </a:moveTo>
                  <a:lnTo>
                    <a:pt x="1593485" y="0"/>
                  </a:lnTo>
                  <a:cubicBezTo>
                    <a:pt x="1628351" y="0"/>
                    <a:pt x="1656616" y="28264"/>
                    <a:pt x="1656616" y="63130"/>
                  </a:cubicBezTo>
                  <a:lnTo>
                    <a:pt x="1656616" y="889406"/>
                  </a:lnTo>
                  <a:cubicBezTo>
                    <a:pt x="1656616" y="924271"/>
                    <a:pt x="1628351" y="952536"/>
                    <a:pt x="1593485" y="952536"/>
                  </a:cubicBezTo>
                  <a:lnTo>
                    <a:pt x="63130" y="952536"/>
                  </a:lnTo>
                  <a:cubicBezTo>
                    <a:pt x="28264" y="952536"/>
                    <a:pt x="0" y="924271"/>
                    <a:pt x="0" y="889406"/>
                  </a:cubicBezTo>
                  <a:lnTo>
                    <a:pt x="0" y="63130"/>
                  </a:lnTo>
                  <a:cubicBezTo>
                    <a:pt x="0" y="28264"/>
                    <a:pt x="28264" y="0"/>
                    <a:pt x="6313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DBDA9">
                    <a:alpha val="100000"/>
                  </a:srgbClr>
                </a:gs>
                <a:gs pos="100000">
                  <a:srgbClr val="3D949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605990" y="6552860"/>
            <a:ext cx="6208357" cy="2705440"/>
            <a:chOff x="0" y="0"/>
            <a:chExt cx="1656615" cy="72191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56616" cy="721910"/>
            </a:xfrm>
            <a:custGeom>
              <a:avLst/>
              <a:gdLst/>
              <a:ahLst/>
              <a:cxnLst/>
              <a:rect l="l" t="t" r="r" b="b"/>
              <a:pathLst>
                <a:path w="1656616" h="721910">
                  <a:moveTo>
                    <a:pt x="63130" y="0"/>
                  </a:moveTo>
                  <a:lnTo>
                    <a:pt x="1593485" y="0"/>
                  </a:lnTo>
                  <a:cubicBezTo>
                    <a:pt x="1628351" y="0"/>
                    <a:pt x="1656616" y="28264"/>
                    <a:pt x="1656616" y="63130"/>
                  </a:cubicBezTo>
                  <a:lnTo>
                    <a:pt x="1656616" y="658780"/>
                  </a:lnTo>
                  <a:cubicBezTo>
                    <a:pt x="1656616" y="693645"/>
                    <a:pt x="1628351" y="721910"/>
                    <a:pt x="1593485" y="721910"/>
                  </a:cubicBezTo>
                  <a:lnTo>
                    <a:pt x="63130" y="721910"/>
                  </a:lnTo>
                  <a:cubicBezTo>
                    <a:pt x="28264" y="721910"/>
                    <a:pt x="0" y="693645"/>
                    <a:pt x="0" y="658780"/>
                  </a:cubicBezTo>
                  <a:lnTo>
                    <a:pt x="0" y="63130"/>
                  </a:lnTo>
                  <a:cubicBezTo>
                    <a:pt x="0" y="28264"/>
                    <a:pt x="28264" y="0"/>
                    <a:pt x="6313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DBDA9">
                    <a:alpha val="100000"/>
                  </a:srgbClr>
                </a:gs>
                <a:gs pos="100000">
                  <a:srgbClr val="3D949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278757" y="2175303"/>
            <a:ext cx="6270666" cy="3569738"/>
            <a:chOff x="0" y="0"/>
            <a:chExt cx="1673242" cy="95253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73242" cy="952536"/>
            </a:xfrm>
            <a:custGeom>
              <a:avLst/>
              <a:gdLst/>
              <a:ahLst/>
              <a:cxnLst/>
              <a:rect l="l" t="t" r="r" b="b"/>
              <a:pathLst>
                <a:path w="1673242" h="952536">
                  <a:moveTo>
                    <a:pt x="62503" y="0"/>
                  </a:moveTo>
                  <a:lnTo>
                    <a:pt x="1610739" y="0"/>
                  </a:lnTo>
                  <a:cubicBezTo>
                    <a:pt x="1627316" y="0"/>
                    <a:pt x="1643213" y="6585"/>
                    <a:pt x="1654935" y="18307"/>
                  </a:cubicBezTo>
                  <a:cubicBezTo>
                    <a:pt x="1666657" y="30028"/>
                    <a:pt x="1673242" y="45926"/>
                    <a:pt x="1673242" y="62503"/>
                  </a:cubicBezTo>
                  <a:lnTo>
                    <a:pt x="1673242" y="890033"/>
                  </a:lnTo>
                  <a:cubicBezTo>
                    <a:pt x="1673242" y="906610"/>
                    <a:pt x="1666657" y="922508"/>
                    <a:pt x="1654935" y="934229"/>
                  </a:cubicBezTo>
                  <a:cubicBezTo>
                    <a:pt x="1643213" y="945951"/>
                    <a:pt x="1627316" y="952536"/>
                    <a:pt x="1610739" y="952536"/>
                  </a:cubicBezTo>
                  <a:lnTo>
                    <a:pt x="62503" y="952536"/>
                  </a:lnTo>
                  <a:cubicBezTo>
                    <a:pt x="45926" y="952536"/>
                    <a:pt x="30028" y="945951"/>
                    <a:pt x="18307" y="934229"/>
                  </a:cubicBezTo>
                  <a:cubicBezTo>
                    <a:pt x="6585" y="922508"/>
                    <a:pt x="0" y="906610"/>
                    <a:pt x="0" y="890033"/>
                  </a:cubicBezTo>
                  <a:lnTo>
                    <a:pt x="0" y="62503"/>
                  </a:lnTo>
                  <a:cubicBezTo>
                    <a:pt x="0" y="45926"/>
                    <a:pt x="6585" y="30028"/>
                    <a:pt x="18307" y="18307"/>
                  </a:cubicBezTo>
                  <a:cubicBezTo>
                    <a:pt x="30028" y="6585"/>
                    <a:pt x="45926" y="0"/>
                    <a:pt x="6250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C746E">
                    <a:alpha val="100000"/>
                  </a:srgbClr>
                </a:gs>
                <a:gs pos="100000">
                  <a:srgbClr val="029D94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279214" y="6533680"/>
            <a:ext cx="6270208" cy="2724620"/>
            <a:chOff x="0" y="0"/>
            <a:chExt cx="1673120" cy="72702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73120" cy="727028"/>
            </a:xfrm>
            <a:custGeom>
              <a:avLst/>
              <a:gdLst/>
              <a:ahLst/>
              <a:cxnLst/>
              <a:rect l="l" t="t" r="r" b="b"/>
              <a:pathLst>
                <a:path w="1673120" h="727028">
                  <a:moveTo>
                    <a:pt x="62507" y="0"/>
                  </a:moveTo>
                  <a:lnTo>
                    <a:pt x="1610612" y="0"/>
                  </a:lnTo>
                  <a:cubicBezTo>
                    <a:pt x="1627190" y="0"/>
                    <a:pt x="1643089" y="6586"/>
                    <a:pt x="1654812" y="18308"/>
                  </a:cubicBezTo>
                  <a:cubicBezTo>
                    <a:pt x="1666534" y="30030"/>
                    <a:pt x="1673120" y="45929"/>
                    <a:pt x="1673120" y="62507"/>
                  </a:cubicBezTo>
                  <a:lnTo>
                    <a:pt x="1673120" y="664520"/>
                  </a:lnTo>
                  <a:cubicBezTo>
                    <a:pt x="1673120" y="699042"/>
                    <a:pt x="1645134" y="727028"/>
                    <a:pt x="1610612" y="727028"/>
                  </a:cubicBezTo>
                  <a:lnTo>
                    <a:pt x="62507" y="727028"/>
                  </a:lnTo>
                  <a:cubicBezTo>
                    <a:pt x="45929" y="727028"/>
                    <a:pt x="30030" y="720442"/>
                    <a:pt x="18308" y="708720"/>
                  </a:cubicBezTo>
                  <a:cubicBezTo>
                    <a:pt x="6586" y="696997"/>
                    <a:pt x="0" y="681098"/>
                    <a:pt x="0" y="664520"/>
                  </a:cubicBezTo>
                  <a:lnTo>
                    <a:pt x="0" y="62507"/>
                  </a:lnTo>
                  <a:cubicBezTo>
                    <a:pt x="0" y="45929"/>
                    <a:pt x="6586" y="30030"/>
                    <a:pt x="18308" y="18308"/>
                  </a:cubicBezTo>
                  <a:cubicBezTo>
                    <a:pt x="30030" y="6586"/>
                    <a:pt x="45929" y="0"/>
                    <a:pt x="6250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C746E">
                    <a:alpha val="100000"/>
                  </a:srgbClr>
                </a:gs>
                <a:gs pos="100000">
                  <a:srgbClr val="029D94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758512" y="-2718637"/>
            <a:ext cx="5012798" cy="5012798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29D94">
                    <a:alpha val="100000"/>
                  </a:srgbClr>
                </a:gs>
                <a:gs pos="100000">
                  <a:srgbClr val="0C746E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4758512" y="1078993"/>
            <a:ext cx="823487" cy="810112"/>
          </a:xfrm>
          <a:custGeom>
            <a:avLst/>
            <a:gdLst/>
            <a:ahLst/>
            <a:cxnLst/>
            <a:rect l="l" t="t" r="r" b="b"/>
            <a:pathLst>
              <a:path w="823487" h="810112">
                <a:moveTo>
                  <a:pt x="0" y="0"/>
                </a:moveTo>
                <a:lnTo>
                  <a:pt x="823488" y="0"/>
                </a:lnTo>
                <a:lnTo>
                  <a:pt x="823488" y="810112"/>
                </a:lnTo>
                <a:lnTo>
                  <a:pt x="0" y="8101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229919" r="-222126"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034311" y="574675"/>
            <a:ext cx="10852673" cy="892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000" dirty="0">
                <a:solidFill>
                  <a:srgbClr val="04968D"/>
                </a:solidFill>
                <a:latin typeface="Oswald Bold"/>
              </a:rPr>
              <a:t>ОСНОВНЫЕ </a:t>
            </a:r>
            <a:r>
              <a:rPr lang="ru-RU" sz="5000" dirty="0" smtClean="0">
                <a:solidFill>
                  <a:srgbClr val="04968D"/>
                </a:solidFill>
                <a:latin typeface="Oswald Bold"/>
              </a:rPr>
              <a:t>ИЗМЕНЕНИЯ</a:t>
            </a:r>
            <a:endParaRPr lang="en-US" sz="5000" dirty="0">
              <a:solidFill>
                <a:srgbClr val="04968D"/>
              </a:solidFill>
              <a:latin typeface="Oswald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605990" y="1501775"/>
            <a:ext cx="1255190" cy="522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1"/>
              </a:lnSpc>
            </a:pPr>
            <a:r>
              <a:rPr lang="en-US" sz="3065">
                <a:solidFill>
                  <a:srgbClr val="934756"/>
                </a:solidFill>
                <a:latin typeface="Oswald Bold"/>
              </a:rPr>
              <a:t>НОРМА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605990" y="5821110"/>
            <a:ext cx="3588544" cy="57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1"/>
              </a:lnSpc>
            </a:pPr>
            <a:r>
              <a:rPr lang="en-US" sz="3065">
                <a:solidFill>
                  <a:srgbClr val="934756"/>
                </a:solidFill>
                <a:latin typeface="Oswald Bold"/>
              </a:rPr>
              <a:t>ЧТО НУЖНО СДЕЛАТЬ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726528" y="2695024"/>
            <a:ext cx="5956610" cy="2635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9"/>
              </a:lnSpc>
            </a:pPr>
            <a:r>
              <a:rPr lang="en-US" sz="1730" spc="34" dirty="0" err="1">
                <a:solidFill>
                  <a:srgbClr val="FFFFFF"/>
                </a:solidFill>
                <a:latin typeface="Noto Serif Bold"/>
              </a:rPr>
              <a:t>Минимальный</a:t>
            </a:r>
            <a:r>
              <a:rPr lang="en-US" sz="1730" spc="34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z="1730" spc="34" dirty="0" err="1">
                <a:solidFill>
                  <a:srgbClr val="FFFFFF"/>
                </a:solidFill>
                <a:latin typeface="Noto Serif Bold"/>
              </a:rPr>
              <a:t>размер</a:t>
            </a:r>
            <a:r>
              <a:rPr lang="en-US" sz="1730" spc="34" dirty="0">
                <a:solidFill>
                  <a:srgbClr val="FFFFFF"/>
                </a:solidFill>
                <a:latin typeface="Noto Serif Bold"/>
              </a:rPr>
              <a:t> ПОСОБИЯ </a:t>
            </a:r>
          </a:p>
          <a:p>
            <a:pPr algn="ctr">
              <a:lnSpc>
                <a:spcPts val="2249"/>
              </a:lnSpc>
            </a:pPr>
            <a:r>
              <a:rPr lang="en-US" sz="1730" spc="34" dirty="0" err="1">
                <a:solidFill>
                  <a:srgbClr val="FFFFFF"/>
                </a:solidFill>
                <a:latin typeface="Noto Serif Bold"/>
              </a:rPr>
              <a:t>за</a:t>
            </a:r>
            <a:r>
              <a:rPr lang="en-US" sz="1730" spc="34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z="1730" spc="34" dirty="0" err="1">
                <a:solidFill>
                  <a:srgbClr val="FFFFFF"/>
                </a:solidFill>
                <a:latin typeface="Noto Serif Bold"/>
              </a:rPr>
              <a:t>полный</a:t>
            </a:r>
            <a:r>
              <a:rPr lang="en-US" sz="1730" spc="34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z="1730" spc="34" dirty="0" err="1">
                <a:solidFill>
                  <a:srgbClr val="FFFFFF"/>
                </a:solidFill>
                <a:latin typeface="Noto Serif Bold"/>
              </a:rPr>
              <a:t>месяц</a:t>
            </a:r>
            <a:r>
              <a:rPr lang="en-US" sz="1730" spc="34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z="1730" spc="34" dirty="0" err="1">
                <a:solidFill>
                  <a:srgbClr val="FFFFFF"/>
                </a:solidFill>
                <a:latin typeface="Noto Serif Bold"/>
              </a:rPr>
              <a:t>равен</a:t>
            </a:r>
            <a:r>
              <a:rPr lang="en-US" sz="1730" spc="34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z="1730" spc="34" dirty="0" err="1">
                <a:solidFill>
                  <a:srgbClr val="FFFFFF"/>
                </a:solidFill>
                <a:latin typeface="Noto Serif Bold"/>
              </a:rPr>
              <a:t>размеру</a:t>
            </a:r>
            <a:r>
              <a:rPr lang="en-US" sz="1730" spc="34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z="1730" spc="34" dirty="0" err="1">
                <a:solidFill>
                  <a:srgbClr val="FFFFFF"/>
                </a:solidFill>
                <a:latin typeface="Noto Serif Bold"/>
              </a:rPr>
              <a:t>минимальной</a:t>
            </a:r>
            <a:r>
              <a:rPr lang="en-US" sz="1730" spc="34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z="1730" spc="34" dirty="0" err="1">
                <a:solidFill>
                  <a:srgbClr val="FFFFFF"/>
                </a:solidFill>
                <a:latin typeface="Noto Serif Bold"/>
              </a:rPr>
              <a:t>заработной</a:t>
            </a:r>
            <a:r>
              <a:rPr lang="en-US" sz="1730" spc="34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z="1730" spc="34" dirty="0" err="1">
                <a:solidFill>
                  <a:srgbClr val="FFFFFF"/>
                </a:solidFill>
                <a:latin typeface="Noto Serif Bold"/>
              </a:rPr>
              <a:t>платы</a:t>
            </a:r>
            <a:r>
              <a:rPr lang="en-US" sz="1730" spc="34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z="1730" spc="34" dirty="0" err="1">
                <a:solidFill>
                  <a:srgbClr val="FFFFFF"/>
                </a:solidFill>
                <a:latin typeface="Noto Serif Bold"/>
              </a:rPr>
              <a:t>при</a:t>
            </a:r>
            <a:r>
              <a:rPr lang="en-US" sz="1730" spc="34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z="1730" spc="34" dirty="0" err="1">
                <a:solidFill>
                  <a:srgbClr val="FFFFFF"/>
                </a:solidFill>
                <a:latin typeface="Noto Serif Bold"/>
              </a:rPr>
              <a:t>условии</a:t>
            </a:r>
            <a:r>
              <a:rPr lang="en-US" sz="1730" spc="34" dirty="0">
                <a:solidFill>
                  <a:srgbClr val="FFFFFF"/>
                </a:solidFill>
                <a:latin typeface="Noto Serif Bold"/>
              </a:rPr>
              <a:t>, </a:t>
            </a:r>
            <a:r>
              <a:rPr lang="en-US" sz="1730" spc="34" dirty="0" err="1">
                <a:solidFill>
                  <a:srgbClr val="FFFFFF"/>
                </a:solidFill>
                <a:latin typeface="Noto Serif Bold"/>
              </a:rPr>
              <a:t>что</a:t>
            </a:r>
            <a:r>
              <a:rPr lang="en-US" sz="1730" spc="34" dirty="0">
                <a:solidFill>
                  <a:srgbClr val="FFFFFF"/>
                </a:solidFill>
                <a:latin typeface="Noto Serif Bold"/>
              </a:rPr>
              <a:t> в </a:t>
            </a:r>
            <a:r>
              <a:rPr lang="en-US" sz="1730" spc="34" dirty="0" err="1">
                <a:solidFill>
                  <a:srgbClr val="FFFFFF"/>
                </a:solidFill>
                <a:latin typeface="Noto Serif Bold"/>
              </a:rPr>
              <a:t>расчетном</a:t>
            </a:r>
            <a:r>
              <a:rPr lang="en-US" sz="1730" spc="34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z="1730" spc="34" dirty="0" err="1">
                <a:solidFill>
                  <a:srgbClr val="FFFFFF"/>
                </a:solidFill>
                <a:latin typeface="Noto Serif Bold"/>
              </a:rPr>
              <a:t>периоде</a:t>
            </a:r>
            <a:r>
              <a:rPr lang="en-US" sz="1730" spc="34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z="1730" spc="34" dirty="0" err="1">
                <a:solidFill>
                  <a:srgbClr val="FFFFFF"/>
                </a:solidFill>
                <a:latin typeface="Noto Serif Bold"/>
              </a:rPr>
              <a:t>обязательные</a:t>
            </a:r>
            <a:r>
              <a:rPr lang="en-US" sz="1730" spc="34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z="1730" spc="34" dirty="0" err="1">
                <a:solidFill>
                  <a:srgbClr val="FFFFFF"/>
                </a:solidFill>
                <a:latin typeface="Noto Serif Bold"/>
              </a:rPr>
              <a:t>страховые</a:t>
            </a:r>
            <a:r>
              <a:rPr lang="en-US" sz="1730" spc="34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z="1730" spc="34" dirty="0" err="1">
                <a:solidFill>
                  <a:srgbClr val="FFFFFF"/>
                </a:solidFill>
                <a:latin typeface="Noto Serif Bold"/>
              </a:rPr>
              <a:t>взносы</a:t>
            </a:r>
            <a:r>
              <a:rPr lang="en-US" sz="1730" spc="34" dirty="0">
                <a:solidFill>
                  <a:srgbClr val="FFFFFF"/>
                </a:solidFill>
                <a:latin typeface="Noto Serif Bold"/>
              </a:rPr>
              <a:t> </a:t>
            </a:r>
          </a:p>
          <a:p>
            <a:pPr algn="ctr">
              <a:lnSpc>
                <a:spcPts val="2249"/>
              </a:lnSpc>
            </a:pPr>
            <a:r>
              <a:rPr lang="en-US" sz="1730" spc="34" dirty="0">
                <a:solidFill>
                  <a:srgbClr val="FFFFFF"/>
                </a:solidFill>
                <a:latin typeface="Noto Serif Bold"/>
              </a:rPr>
              <a:t>в </a:t>
            </a:r>
            <a:r>
              <a:rPr lang="en-US" sz="1730" spc="34" dirty="0" err="1">
                <a:solidFill>
                  <a:srgbClr val="FFFFFF"/>
                </a:solidFill>
                <a:latin typeface="Noto Serif Bold"/>
              </a:rPr>
              <a:t>бюджет</a:t>
            </a:r>
            <a:r>
              <a:rPr lang="en-US" sz="1730" spc="34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z="1730" spc="34" dirty="0" err="1">
                <a:solidFill>
                  <a:srgbClr val="FFFFFF"/>
                </a:solidFill>
                <a:latin typeface="Noto Serif Bold"/>
              </a:rPr>
              <a:t>фонда</a:t>
            </a:r>
            <a:r>
              <a:rPr lang="en-US" sz="1730" spc="34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z="1730" spc="34" dirty="0" err="1">
                <a:solidFill>
                  <a:srgbClr val="FFFFFF"/>
                </a:solidFill>
                <a:latin typeface="Noto Serif Bold"/>
              </a:rPr>
              <a:t>исчислялись</a:t>
            </a:r>
            <a:r>
              <a:rPr lang="en-US" sz="1730" spc="34" dirty="0">
                <a:solidFill>
                  <a:srgbClr val="FFFFFF"/>
                </a:solidFill>
                <a:latin typeface="Noto Serif Bold"/>
              </a:rPr>
              <a:t> </a:t>
            </a:r>
          </a:p>
          <a:p>
            <a:pPr algn="ctr">
              <a:lnSpc>
                <a:spcPts val="2249"/>
              </a:lnSpc>
            </a:pPr>
            <a:r>
              <a:rPr lang="en-US" sz="1730" spc="34" dirty="0" err="1">
                <a:solidFill>
                  <a:srgbClr val="FFFFFF"/>
                </a:solidFill>
                <a:latin typeface="Noto Serif Bold"/>
              </a:rPr>
              <a:t>из</a:t>
            </a:r>
            <a:r>
              <a:rPr lang="en-US" sz="1730" spc="34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z="1730" spc="34" dirty="0" err="1">
                <a:solidFill>
                  <a:srgbClr val="FFFFFF"/>
                </a:solidFill>
                <a:latin typeface="Noto Serif Bold"/>
              </a:rPr>
              <a:t>размера</a:t>
            </a:r>
            <a:r>
              <a:rPr lang="en-US" sz="1730" spc="34" dirty="0">
                <a:solidFill>
                  <a:srgbClr val="FFFFFF"/>
                </a:solidFill>
                <a:latin typeface="Noto Serif Bold"/>
              </a:rPr>
              <a:t> МЗП</a:t>
            </a:r>
          </a:p>
          <a:p>
            <a:pPr algn="ctr">
              <a:lnSpc>
                <a:spcPts val="1876"/>
              </a:lnSpc>
            </a:pPr>
            <a:r>
              <a:rPr lang="en-US" sz="1443" spc="28" dirty="0" err="1">
                <a:solidFill>
                  <a:srgbClr val="934756"/>
                </a:solidFill>
                <a:latin typeface="Noto Serif Bold"/>
              </a:rPr>
              <a:t>За</a:t>
            </a:r>
            <a:r>
              <a:rPr lang="en-US" sz="1443" spc="28" dirty="0">
                <a:solidFill>
                  <a:srgbClr val="934756"/>
                </a:solidFill>
                <a:latin typeface="Noto Serif Bold"/>
              </a:rPr>
              <a:t> </a:t>
            </a:r>
            <a:r>
              <a:rPr lang="en-US" sz="1443" spc="28" dirty="0" err="1">
                <a:solidFill>
                  <a:srgbClr val="934756"/>
                </a:solidFill>
                <a:latin typeface="Noto Serif Bold"/>
              </a:rPr>
              <a:t>исключением</a:t>
            </a:r>
            <a:r>
              <a:rPr lang="en-US" sz="1443" spc="28" dirty="0">
                <a:solidFill>
                  <a:srgbClr val="934756"/>
                </a:solidFill>
                <a:latin typeface="Noto Serif Bold"/>
              </a:rPr>
              <a:t> </a:t>
            </a:r>
            <a:r>
              <a:rPr lang="en-US" sz="1443" spc="28" dirty="0" err="1">
                <a:solidFill>
                  <a:srgbClr val="934756"/>
                </a:solidFill>
                <a:latin typeface="Noto Serif Bold"/>
              </a:rPr>
              <a:t>пособия</a:t>
            </a:r>
            <a:r>
              <a:rPr lang="en-US" sz="1443" spc="28" dirty="0">
                <a:solidFill>
                  <a:srgbClr val="934756"/>
                </a:solidFill>
                <a:latin typeface="Noto Serif Bold"/>
              </a:rPr>
              <a:t> по </a:t>
            </a:r>
            <a:r>
              <a:rPr lang="en-US" sz="1443" spc="28" dirty="0" err="1">
                <a:solidFill>
                  <a:srgbClr val="934756"/>
                </a:solidFill>
                <a:latin typeface="Noto Serif Bold"/>
              </a:rPr>
              <a:t>беременности</a:t>
            </a:r>
            <a:r>
              <a:rPr lang="en-US" sz="1443" spc="28" dirty="0">
                <a:solidFill>
                  <a:srgbClr val="934756"/>
                </a:solidFill>
                <a:latin typeface="Noto Serif Bold"/>
              </a:rPr>
              <a:t> и </a:t>
            </a:r>
            <a:r>
              <a:rPr lang="en-US" sz="1443" spc="28" dirty="0" err="1">
                <a:solidFill>
                  <a:srgbClr val="934756"/>
                </a:solidFill>
                <a:latin typeface="Noto Serif Bold"/>
              </a:rPr>
              <a:t>родам</a:t>
            </a:r>
            <a:r>
              <a:rPr lang="en-US" sz="1443" spc="28" dirty="0">
                <a:solidFill>
                  <a:srgbClr val="934756"/>
                </a:solidFill>
                <a:latin typeface="Noto Serif Bold"/>
              </a:rPr>
              <a:t> и по </a:t>
            </a:r>
            <a:r>
              <a:rPr lang="en-US" sz="1443" spc="28" dirty="0" err="1">
                <a:solidFill>
                  <a:srgbClr val="934756"/>
                </a:solidFill>
                <a:latin typeface="Noto Serif Bold"/>
              </a:rPr>
              <a:t>уходу</a:t>
            </a:r>
            <a:r>
              <a:rPr lang="en-US" sz="1443" spc="28" dirty="0">
                <a:solidFill>
                  <a:srgbClr val="934756"/>
                </a:solidFill>
                <a:latin typeface="Noto Serif Bold"/>
              </a:rPr>
              <a:t> </a:t>
            </a:r>
            <a:r>
              <a:rPr lang="en-US" sz="1443" spc="28" dirty="0" err="1">
                <a:solidFill>
                  <a:srgbClr val="934756"/>
                </a:solidFill>
                <a:latin typeface="Noto Serif Bold"/>
              </a:rPr>
              <a:t>за</a:t>
            </a:r>
            <a:r>
              <a:rPr lang="en-US" sz="1443" spc="28" dirty="0">
                <a:solidFill>
                  <a:srgbClr val="934756"/>
                </a:solidFill>
                <a:latin typeface="Noto Serif Bold"/>
              </a:rPr>
              <a:t> </a:t>
            </a:r>
            <a:r>
              <a:rPr lang="en-US" sz="1443" spc="28" dirty="0" err="1">
                <a:solidFill>
                  <a:srgbClr val="934756"/>
                </a:solidFill>
                <a:latin typeface="Noto Serif Bold"/>
              </a:rPr>
              <a:t>ребенком</a:t>
            </a:r>
            <a:r>
              <a:rPr lang="en-US" sz="1443" spc="28" dirty="0">
                <a:solidFill>
                  <a:srgbClr val="934756"/>
                </a:solidFill>
                <a:latin typeface="Noto Serif Bold"/>
              </a:rPr>
              <a:t> в </a:t>
            </a:r>
            <a:r>
              <a:rPr lang="en-US" sz="1443" spc="28" dirty="0" err="1">
                <a:solidFill>
                  <a:srgbClr val="934756"/>
                </a:solidFill>
                <a:latin typeface="Noto Serif Bold"/>
              </a:rPr>
              <a:t>случае</a:t>
            </a:r>
            <a:r>
              <a:rPr lang="en-US" sz="1443" spc="28" dirty="0">
                <a:solidFill>
                  <a:srgbClr val="934756"/>
                </a:solidFill>
                <a:latin typeface="Noto Serif Bold"/>
              </a:rPr>
              <a:t>, </a:t>
            </a:r>
            <a:r>
              <a:rPr lang="en-US" sz="1443" spc="28" dirty="0" err="1">
                <a:solidFill>
                  <a:srgbClr val="934756"/>
                </a:solidFill>
                <a:latin typeface="Noto Serif Bold"/>
              </a:rPr>
              <a:t>если</a:t>
            </a:r>
            <a:r>
              <a:rPr lang="en-US" sz="1443" spc="28" dirty="0">
                <a:solidFill>
                  <a:srgbClr val="934756"/>
                </a:solidFill>
                <a:latin typeface="Noto Serif Bold"/>
              </a:rPr>
              <a:t> </a:t>
            </a:r>
            <a:r>
              <a:rPr lang="en-US" sz="1443" spc="28" dirty="0" err="1">
                <a:solidFill>
                  <a:srgbClr val="934756"/>
                </a:solidFill>
                <a:latin typeface="Noto Serif Bold"/>
              </a:rPr>
              <a:t>работник</a:t>
            </a:r>
            <a:r>
              <a:rPr lang="en-US" sz="1443" spc="28" dirty="0">
                <a:solidFill>
                  <a:srgbClr val="934756"/>
                </a:solidFill>
                <a:latin typeface="Noto Serif Bold"/>
              </a:rPr>
              <a:t> </a:t>
            </a:r>
            <a:r>
              <a:rPr lang="en-US" sz="1443" spc="28" dirty="0" err="1">
                <a:solidFill>
                  <a:srgbClr val="934756"/>
                </a:solidFill>
                <a:latin typeface="Noto Serif Bold"/>
              </a:rPr>
              <a:t>не</a:t>
            </a:r>
            <a:r>
              <a:rPr lang="en-US" sz="1443" spc="28" dirty="0">
                <a:solidFill>
                  <a:srgbClr val="934756"/>
                </a:solidFill>
                <a:latin typeface="Noto Serif Bold"/>
              </a:rPr>
              <a:t> </a:t>
            </a:r>
            <a:r>
              <a:rPr lang="en-US" sz="1443" spc="28" dirty="0" err="1">
                <a:solidFill>
                  <a:srgbClr val="934756"/>
                </a:solidFill>
                <a:latin typeface="Noto Serif Bold"/>
              </a:rPr>
              <a:t>имеет</a:t>
            </a:r>
            <a:r>
              <a:rPr lang="en-US" sz="1443" spc="28" dirty="0">
                <a:solidFill>
                  <a:srgbClr val="934756"/>
                </a:solidFill>
                <a:latin typeface="Noto Serif Bold"/>
              </a:rPr>
              <a:t> </a:t>
            </a:r>
            <a:r>
              <a:rPr lang="en-US" sz="1443" spc="28" dirty="0" err="1">
                <a:solidFill>
                  <a:srgbClr val="934756"/>
                </a:solidFill>
                <a:latin typeface="Noto Serif Bold"/>
              </a:rPr>
              <a:t>периода</a:t>
            </a:r>
            <a:r>
              <a:rPr lang="en-US" sz="1443" spc="28" dirty="0">
                <a:solidFill>
                  <a:srgbClr val="934756"/>
                </a:solidFill>
                <a:latin typeface="Noto Serif Bold"/>
              </a:rPr>
              <a:t> </a:t>
            </a:r>
            <a:r>
              <a:rPr lang="en-US" sz="1443" spc="28" dirty="0" err="1">
                <a:solidFill>
                  <a:srgbClr val="934756"/>
                </a:solidFill>
                <a:latin typeface="Noto Serif Bold"/>
              </a:rPr>
              <a:t>уплаты</a:t>
            </a:r>
            <a:r>
              <a:rPr lang="en-US" sz="1443" spc="28" dirty="0">
                <a:solidFill>
                  <a:srgbClr val="934756"/>
                </a:solidFill>
                <a:latin typeface="Noto Serif Bold"/>
              </a:rPr>
              <a:t> </a:t>
            </a:r>
            <a:r>
              <a:rPr lang="en-US" sz="1443" spc="28" dirty="0" err="1">
                <a:solidFill>
                  <a:srgbClr val="934756"/>
                </a:solidFill>
                <a:latin typeface="Noto Serif Bold"/>
              </a:rPr>
              <a:t>обязательных</a:t>
            </a:r>
            <a:r>
              <a:rPr lang="en-US" sz="1443" spc="28" dirty="0">
                <a:solidFill>
                  <a:srgbClr val="934756"/>
                </a:solidFill>
                <a:latin typeface="Noto Serif Bold"/>
              </a:rPr>
              <a:t> </a:t>
            </a:r>
            <a:r>
              <a:rPr lang="en-US" sz="1443" spc="28" dirty="0" err="1">
                <a:solidFill>
                  <a:srgbClr val="934756"/>
                </a:solidFill>
                <a:latin typeface="Noto Serif Bold"/>
              </a:rPr>
              <a:t>страховых</a:t>
            </a:r>
            <a:r>
              <a:rPr lang="en-US" sz="1443" spc="28" dirty="0">
                <a:solidFill>
                  <a:srgbClr val="934756"/>
                </a:solidFill>
                <a:latin typeface="Noto Serif Bold"/>
              </a:rPr>
              <a:t> </a:t>
            </a:r>
            <a:r>
              <a:rPr lang="en-US" sz="1443" spc="28" dirty="0" err="1">
                <a:solidFill>
                  <a:srgbClr val="934756"/>
                </a:solidFill>
                <a:latin typeface="Noto Serif Bold"/>
              </a:rPr>
              <a:t>взносов</a:t>
            </a:r>
            <a:r>
              <a:rPr lang="en-US" sz="1443" spc="28" dirty="0">
                <a:solidFill>
                  <a:srgbClr val="934756"/>
                </a:solidFill>
                <a:latin typeface="Noto Serif Bold"/>
              </a:rPr>
              <a:t> 6 </a:t>
            </a:r>
            <a:r>
              <a:rPr lang="en-US" sz="1443" spc="28" dirty="0" err="1">
                <a:solidFill>
                  <a:srgbClr val="934756"/>
                </a:solidFill>
                <a:latin typeface="Noto Serif Bold"/>
              </a:rPr>
              <a:t>месяцев</a:t>
            </a:r>
            <a:r>
              <a:rPr lang="en-US" sz="1443" spc="28" dirty="0">
                <a:solidFill>
                  <a:srgbClr val="934756"/>
                </a:solidFill>
                <a:latin typeface="Noto Serif Bold"/>
              </a:rPr>
              <a:t> и </a:t>
            </a:r>
            <a:r>
              <a:rPr lang="en-US" sz="1443" spc="28" dirty="0" err="1">
                <a:solidFill>
                  <a:srgbClr val="934756"/>
                </a:solidFill>
                <a:latin typeface="Noto Serif Bold"/>
              </a:rPr>
              <a:t>более</a:t>
            </a:r>
            <a:r>
              <a:rPr lang="en-US" sz="1443" spc="28" dirty="0">
                <a:solidFill>
                  <a:srgbClr val="934756"/>
                </a:solidFill>
                <a:latin typeface="Noto Serif Bold"/>
              </a:rPr>
              <a:t> в </a:t>
            </a:r>
            <a:r>
              <a:rPr lang="en-US" sz="1443" spc="28" dirty="0" err="1">
                <a:solidFill>
                  <a:srgbClr val="934756"/>
                </a:solidFill>
                <a:latin typeface="Noto Serif Bold"/>
              </a:rPr>
              <a:t>общей</a:t>
            </a:r>
            <a:r>
              <a:rPr lang="en-US" sz="1443" spc="28" dirty="0">
                <a:solidFill>
                  <a:srgbClr val="934756"/>
                </a:solidFill>
                <a:latin typeface="Noto Serif Bold"/>
              </a:rPr>
              <a:t> </a:t>
            </a:r>
            <a:r>
              <a:rPr lang="en-US" sz="1443" spc="28" dirty="0" err="1">
                <a:solidFill>
                  <a:srgbClr val="934756"/>
                </a:solidFill>
                <a:latin typeface="Noto Serif Bold"/>
              </a:rPr>
              <a:t>сложности</a:t>
            </a:r>
            <a:r>
              <a:rPr lang="en-US" sz="1443" spc="28" dirty="0">
                <a:solidFill>
                  <a:srgbClr val="934756"/>
                </a:solidFill>
                <a:latin typeface="Noto Serif Bold"/>
              </a:rPr>
              <a:t> (50 БПМ)</a:t>
            </a:r>
            <a:r>
              <a:rPr lang="en-US" sz="1443" spc="28" dirty="0">
                <a:solidFill>
                  <a:srgbClr val="934756"/>
                </a:solidFill>
                <a:latin typeface="Noto Serif"/>
              </a:rPr>
              <a:t>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369093" y="7393449"/>
            <a:ext cx="4671480" cy="881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48"/>
              </a:lnSpc>
              <a:spcBef>
                <a:spcPct val="0"/>
              </a:spcBef>
            </a:pPr>
            <a:r>
              <a:rPr lang="en-US" sz="1806" u="none" strike="noStrike" spc="36">
                <a:solidFill>
                  <a:srgbClr val="FFFFFF"/>
                </a:solidFill>
                <a:latin typeface="Noto Serif Bold"/>
              </a:rPr>
              <a:t>ОСНОВНОМУ нанимателю - запросить сведения </a:t>
            </a:r>
          </a:p>
          <a:p>
            <a:pPr marL="0" lvl="0" indent="0" algn="ctr">
              <a:lnSpc>
                <a:spcPts val="2348"/>
              </a:lnSpc>
              <a:spcBef>
                <a:spcPct val="0"/>
              </a:spcBef>
            </a:pPr>
            <a:r>
              <a:rPr lang="en-US" sz="1806" u="none" strike="noStrike" spc="36">
                <a:solidFill>
                  <a:srgbClr val="FFFFFF"/>
                </a:solidFill>
                <a:latin typeface="Noto Serif Bold"/>
              </a:rPr>
              <a:t>о среднедневном заработке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915272" y="3314422"/>
            <a:ext cx="4936243" cy="1167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48"/>
              </a:lnSpc>
              <a:spcBef>
                <a:spcPct val="0"/>
              </a:spcBef>
            </a:pPr>
            <a:r>
              <a:rPr lang="en-US" sz="1806" u="none" strike="noStrike" spc="36">
                <a:solidFill>
                  <a:srgbClr val="FFFFFF"/>
                </a:solidFill>
                <a:latin typeface="Noto Serif Bold"/>
              </a:rPr>
              <a:t>ПОСОБИЕ перерассчитывается:</a:t>
            </a:r>
          </a:p>
          <a:p>
            <a:pPr marL="0" lvl="0" indent="0" algn="ctr">
              <a:lnSpc>
                <a:spcPts val="2348"/>
              </a:lnSpc>
              <a:spcBef>
                <a:spcPct val="0"/>
              </a:spcBef>
            </a:pPr>
            <a:r>
              <a:rPr lang="en-US" sz="1806" u="none" strike="noStrike" spc="36">
                <a:solidFill>
                  <a:srgbClr val="FFFFFF"/>
                </a:solidFill>
                <a:latin typeface="Noto Serif Bold"/>
              </a:rPr>
              <a:t>в течение 6 месяцев;</a:t>
            </a:r>
          </a:p>
          <a:p>
            <a:pPr marL="0" lvl="0" indent="0" algn="ctr">
              <a:lnSpc>
                <a:spcPts val="2348"/>
              </a:lnSpc>
              <a:spcBef>
                <a:spcPct val="0"/>
              </a:spcBef>
            </a:pPr>
            <a:r>
              <a:rPr lang="en-US" sz="1806" u="none" strike="noStrike" spc="36">
                <a:solidFill>
                  <a:srgbClr val="FFFFFF"/>
                </a:solidFill>
                <a:latin typeface="Noto Serif Bold"/>
              </a:rPr>
              <a:t>бессрочно – по результатам проверок (обращений) и решений суда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048489" y="7545610"/>
            <a:ext cx="4948924" cy="577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48"/>
              </a:lnSpc>
              <a:spcBef>
                <a:spcPct val="0"/>
              </a:spcBef>
            </a:pPr>
            <a:r>
              <a:rPr lang="en-US" sz="1806" u="none" strike="noStrike" spc="36">
                <a:solidFill>
                  <a:srgbClr val="FFFFFF"/>
                </a:solidFill>
                <a:latin typeface="Noto Serif Bold"/>
              </a:rPr>
              <a:t>ОСНОВНОМУ нанимателю - запросить сведения о среднедневном заработке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10604254" y="-2817714"/>
            <a:ext cx="21078344" cy="10243332"/>
            <a:chOff x="0" y="0"/>
            <a:chExt cx="406400" cy="197496"/>
          </a:xfrm>
        </p:grpSpPr>
        <p:sp>
          <p:nvSpPr>
            <p:cNvPr id="3" name="Freeform 3"/>
            <p:cNvSpPr/>
            <p:nvPr/>
          </p:nvSpPr>
          <p:spPr>
            <a:xfrm>
              <a:off x="18776" y="0"/>
              <a:ext cx="368848" cy="197496"/>
            </a:xfrm>
            <a:custGeom>
              <a:avLst/>
              <a:gdLst/>
              <a:ahLst/>
              <a:cxnLst/>
              <a:rect l="l" t="t" r="r" b="b"/>
              <a:pathLst>
                <a:path w="368848" h="197496">
                  <a:moveTo>
                    <a:pt x="217848" y="0"/>
                  </a:moveTo>
                  <a:lnTo>
                    <a:pt x="354200" y="0"/>
                  </a:lnTo>
                  <a:cubicBezTo>
                    <a:pt x="359723" y="0"/>
                    <a:pt x="364694" y="3347"/>
                    <a:pt x="366771" y="8464"/>
                  </a:cubicBezTo>
                  <a:cubicBezTo>
                    <a:pt x="368848" y="13581"/>
                    <a:pt x="367616" y="19446"/>
                    <a:pt x="363656" y="23295"/>
                  </a:cubicBezTo>
                  <a:lnTo>
                    <a:pt x="208392" y="174201"/>
                  </a:lnTo>
                  <a:cubicBezTo>
                    <a:pt x="193022" y="189139"/>
                    <a:pt x="172434" y="197496"/>
                    <a:pt x="151000" y="197496"/>
                  </a:cubicBezTo>
                  <a:lnTo>
                    <a:pt x="14648" y="197496"/>
                  </a:lnTo>
                  <a:cubicBezTo>
                    <a:pt x="9125" y="197496"/>
                    <a:pt x="4154" y="194149"/>
                    <a:pt x="2077" y="189032"/>
                  </a:cubicBezTo>
                  <a:cubicBezTo>
                    <a:pt x="0" y="183915"/>
                    <a:pt x="1232" y="178050"/>
                    <a:pt x="5192" y="174201"/>
                  </a:cubicBezTo>
                  <a:lnTo>
                    <a:pt x="160456" y="23295"/>
                  </a:lnTo>
                  <a:cubicBezTo>
                    <a:pt x="175826" y="8357"/>
                    <a:pt x="196414" y="0"/>
                    <a:pt x="21784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29D94">
                    <a:alpha val="100000"/>
                  </a:srgbClr>
                </a:gs>
                <a:gs pos="100000">
                  <a:srgbClr val="0C746E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399921" y="2659105"/>
            <a:ext cx="6448629" cy="6673654"/>
            <a:chOff x="0" y="0"/>
            <a:chExt cx="29499547" cy="305289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499561" cy="30528893"/>
            </a:xfrm>
            <a:custGeom>
              <a:avLst/>
              <a:gdLst/>
              <a:ahLst/>
              <a:cxnLst/>
              <a:rect l="l" t="t" r="r" b="b"/>
              <a:pathLst>
                <a:path w="29499561" h="30528893">
                  <a:moveTo>
                    <a:pt x="5148072" y="0"/>
                  </a:moveTo>
                  <a:cubicBezTo>
                    <a:pt x="2302764" y="12319"/>
                    <a:pt x="0" y="2322703"/>
                    <a:pt x="0" y="5170932"/>
                  </a:cubicBezTo>
                  <a:lnTo>
                    <a:pt x="0" y="25357962"/>
                  </a:lnTo>
                  <a:cubicBezTo>
                    <a:pt x="0" y="28213813"/>
                    <a:pt x="2315083" y="30528893"/>
                    <a:pt x="5170932" y="30528893"/>
                  </a:cubicBezTo>
                  <a:lnTo>
                    <a:pt x="24328628" y="30528893"/>
                  </a:lnTo>
                  <a:cubicBezTo>
                    <a:pt x="27184477" y="30528893"/>
                    <a:pt x="29499561" y="28213810"/>
                    <a:pt x="29499561" y="25357961"/>
                  </a:cubicBezTo>
                  <a:lnTo>
                    <a:pt x="29499561" y="5170932"/>
                  </a:lnTo>
                  <a:cubicBezTo>
                    <a:pt x="29499561" y="2322703"/>
                    <a:pt x="27196796" y="12319"/>
                    <a:pt x="24351487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542796" y="2821197"/>
            <a:ext cx="6143829" cy="6349470"/>
            <a:chOff x="0" y="0"/>
            <a:chExt cx="6362700" cy="6575666"/>
          </a:xfrm>
        </p:grpSpPr>
        <p:sp>
          <p:nvSpPr>
            <p:cNvPr id="8" name="Freeform 8"/>
            <p:cNvSpPr/>
            <p:nvPr/>
          </p:nvSpPr>
          <p:spPr>
            <a:xfrm>
              <a:off x="6350" y="6350"/>
              <a:ext cx="6350012" cy="6562979"/>
            </a:xfrm>
            <a:custGeom>
              <a:avLst/>
              <a:gdLst/>
              <a:ahLst/>
              <a:cxnLst/>
              <a:rect l="l" t="t" r="r" b="b"/>
              <a:pathLst>
                <a:path w="6350012" h="6562979">
                  <a:moveTo>
                    <a:pt x="6350000" y="5480583"/>
                  </a:moveTo>
                  <a:cubicBezTo>
                    <a:pt x="6350000" y="6078372"/>
                    <a:pt x="5865419" y="6562979"/>
                    <a:pt x="5267617" y="6562979"/>
                  </a:cubicBezTo>
                  <a:lnTo>
                    <a:pt x="1082383" y="6562979"/>
                  </a:lnTo>
                  <a:cubicBezTo>
                    <a:pt x="484594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484581" y="0"/>
                    <a:pt x="1082383" y="0"/>
                  </a:cubicBezTo>
                  <a:lnTo>
                    <a:pt x="5267630" y="0"/>
                  </a:lnTo>
                  <a:cubicBezTo>
                    <a:pt x="5865419" y="0"/>
                    <a:pt x="6350012" y="484594"/>
                    <a:pt x="6350012" y="1082383"/>
                  </a:cubicBezTo>
                  <a:lnTo>
                    <a:pt x="6350012" y="5480583"/>
                  </a:lnTo>
                  <a:close/>
                </a:path>
              </a:pathLst>
            </a:custGeom>
            <a:blipFill>
              <a:blip r:embed="rId2"/>
              <a:stretch>
                <a:fillRect l="-53141" r="-1986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8500175" y="3184836"/>
            <a:ext cx="2227465" cy="2227465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29D94">
                    <a:alpha val="100000"/>
                  </a:srgbClr>
                </a:gs>
                <a:gs pos="100000">
                  <a:srgbClr val="0C746E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500175" y="6521663"/>
            <a:ext cx="2227465" cy="2227465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29D94">
                    <a:alpha val="100000"/>
                  </a:srgbClr>
                </a:gs>
                <a:gs pos="100000">
                  <a:srgbClr val="0C746E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616956" y="8853244"/>
            <a:ext cx="823487" cy="810112"/>
          </a:xfrm>
          <a:custGeom>
            <a:avLst/>
            <a:gdLst/>
            <a:ahLst/>
            <a:cxnLst/>
            <a:rect l="l" t="t" r="r" b="b"/>
            <a:pathLst>
              <a:path w="823487" h="810112">
                <a:moveTo>
                  <a:pt x="0" y="0"/>
                </a:moveTo>
                <a:lnTo>
                  <a:pt x="823488" y="0"/>
                </a:lnTo>
                <a:lnTo>
                  <a:pt x="823488" y="810112"/>
                </a:lnTo>
                <a:lnTo>
                  <a:pt x="0" y="8101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t="-229919" r="-222126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983522" y="3391540"/>
            <a:ext cx="1260769" cy="1814057"/>
          </a:xfrm>
          <a:custGeom>
            <a:avLst/>
            <a:gdLst/>
            <a:ahLst/>
            <a:cxnLst/>
            <a:rect l="l" t="t" r="r" b="b"/>
            <a:pathLst>
              <a:path w="1260769" h="1814057">
                <a:moveTo>
                  <a:pt x="0" y="0"/>
                </a:moveTo>
                <a:lnTo>
                  <a:pt x="1260770" y="0"/>
                </a:lnTo>
                <a:lnTo>
                  <a:pt x="1260770" y="1814057"/>
                </a:lnTo>
                <a:lnTo>
                  <a:pt x="0" y="18140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5056584" y="348152"/>
            <a:ext cx="9384953" cy="195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99"/>
              </a:lnSpc>
              <a:spcBef>
                <a:spcPct val="0"/>
              </a:spcBef>
            </a:pPr>
            <a:r>
              <a:rPr lang="en-US" sz="6999" dirty="0" err="1">
                <a:solidFill>
                  <a:srgbClr val="04968D"/>
                </a:solidFill>
                <a:latin typeface="Oswald Bold"/>
              </a:rPr>
              <a:t>П</a:t>
            </a:r>
            <a:r>
              <a:rPr lang="en-US" sz="6999" u="none" strike="noStrike" dirty="0" err="1">
                <a:solidFill>
                  <a:srgbClr val="04968D"/>
                </a:solidFill>
                <a:latin typeface="Oswald Bold"/>
              </a:rPr>
              <a:t>особие</a:t>
            </a:r>
            <a:r>
              <a:rPr lang="en-US" sz="6999" u="none" strike="noStrike" dirty="0">
                <a:solidFill>
                  <a:srgbClr val="04968D"/>
                </a:solidFill>
                <a:latin typeface="Oswald Bold"/>
              </a:rPr>
              <a:t> по </a:t>
            </a:r>
            <a:r>
              <a:rPr lang="en-US" sz="6999" u="none" strike="noStrike" dirty="0" err="1">
                <a:solidFill>
                  <a:srgbClr val="04968D"/>
                </a:solidFill>
                <a:latin typeface="Oswald Bold"/>
              </a:rPr>
              <a:t>БиР</a:t>
            </a:r>
            <a:endParaRPr lang="en-US" sz="6999" u="none" strike="noStrike" dirty="0">
              <a:solidFill>
                <a:srgbClr val="04968D"/>
              </a:solidFill>
              <a:latin typeface="Oswald Bold"/>
            </a:endParaRPr>
          </a:p>
          <a:p>
            <a:pPr marL="0" lvl="0" indent="0" algn="l">
              <a:lnSpc>
                <a:spcPts val="7699"/>
              </a:lnSpc>
              <a:spcBef>
                <a:spcPct val="0"/>
              </a:spcBef>
            </a:pPr>
            <a:r>
              <a:rPr lang="en-US" sz="6999" u="none" strike="noStrike" dirty="0" err="1">
                <a:solidFill>
                  <a:srgbClr val="04968D"/>
                </a:solidFill>
                <a:latin typeface="Oswald Bold"/>
              </a:rPr>
              <a:t>основные</a:t>
            </a:r>
            <a:r>
              <a:rPr lang="en-US" sz="6999" u="none" strike="noStrike" dirty="0">
                <a:solidFill>
                  <a:srgbClr val="04968D"/>
                </a:solidFill>
                <a:latin typeface="Oswald Bold"/>
              </a:rPr>
              <a:t> </a:t>
            </a:r>
            <a:r>
              <a:rPr lang="ru-RU" sz="6999" dirty="0" smtClean="0">
                <a:solidFill>
                  <a:srgbClr val="04968D"/>
                </a:solidFill>
                <a:latin typeface="Oswald Bold"/>
              </a:rPr>
              <a:t>изменения</a:t>
            </a:r>
            <a:endParaRPr lang="en-US" sz="6999" u="none" strike="noStrike" dirty="0">
              <a:solidFill>
                <a:srgbClr val="04968D"/>
              </a:solidFill>
              <a:latin typeface="Oswald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878311" y="3784536"/>
            <a:ext cx="7132185" cy="1323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382A40"/>
                </a:solidFill>
                <a:latin typeface="Noto Serif"/>
              </a:rPr>
              <a:t>Размер среднедневного заработка для пособия по БИР, переходящих  из одного декретного отпуска в другой, –  </a:t>
            </a:r>
            <a:r>
              <a:rPr lang="en-US" sz="1899">
                <a:solidFill>
                  <a:srgbClr val="934756"/>
                </a:solidFill>
                <a:latin typeface="Noto Serif Bold"/>
              </a:rPr>
              <a:t>размер среднедневного заработка предыдущего пособия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878311" y="6483563"/>
            <a:ext cx="7132185" cy="2323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59"/>
              </a:lnSpc>
              <a:spcBef>
                <a:spcPct val="0"/>
              </a:spcBef>
            </a:pPr>
            <a:r>
              <a:rPr lang="en-US" sz="1899" u="none" strike="noStrike">
                <a:solidFill>
                  <a:srgbClr val="382A40"/>
                </a:solidFill>
                <a:latin typeface="Noto Serif"/>
              </a:rPr>
              <a:t>Размер среднедневного заработка  для пособия по БиР лицам, которые в расчетном периоде находились в декретном отпуске и отработали менее 183 календарных дней, - </a:t>
            </a:r>
            <a:r>
              <a:rPr lang="en-US" sz="1899" u="none" strike="noStrike">
                <a:solidFill>
                  <a:srgbClr val="934756"/>
                </a:solidFill>
                <a:latin typeface="Noto Serif Bold"/>
              </a:rPr>
              <a:t>размер среднедневного заработка предыдущего пособия, либо среднедневной заработок</a:t>
            </a:r>
            <a:r>
              <a:rPr lang="en-US" sz="1899" u="none" strike="noStrike">
                <a:solidFill>
                  <a:srgbClr val="382A40"/>
                </a:solidFill>
                <a:latin typeface="Noto Serif"/>
              </a:rPr>
              <a:t> (не более среднемесячной заработной платы) </a:t>
            </a:r>
            <a:r>
              <a:rPr lang="en-US" sz="1899" u="none" strike="noStrike">
                <a:solidFill>
                  <a:srgbClr val="934756"/>
                </a:solidFill>
                <a:latin typeface="Noto Serif Bold"/>
              </a:rPr>
              <a:t>из наиболее выгодной величины</a:t>
            </a:r>
          </a:p>
        </p:txBody>
      </p:sp>
      <p:sp>
        <p:nvSpPr>
          <p:cNvPr id="21" name="Freeform 17"/>
          <p:cNvSpPr/>
          <p:nvPr/>
        </p:nvSpPr>
        <p:spPr>
          <a:xfrm>
            <a:off x="9144000" y="6662786"/>
            <a:ext cx="909950" cy="1788599"/>
          </a:xfrm>
          <a:custGeom>
            <a:avLst/>
            <a:gdLst/>
            <a:ahLst/>
            <a:cxnLst/>
            <a:rect l="l" t="t" r="r" b="b"/>
            <a:pathLst>
              <a:path w="909950" h="1788599">
                <a:moveTo>
                  <a:pt x="0" y="0"/>
                </a:moveTo>
                <a:lnTo>
                  <a:pt x="909950" y="0"/>
                </a:lnTo>
                <a:lnTo>
                  <a:pt x="909950" y="1788599"/>
                </a:lnTo>
                <a:lnTo>
                  <a:pt x="0" y="17885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xmlns:lc="http://schemas.openxmlformats.org/drawingml/2006/lockedCanvas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4107494" y="-2290431"/>
            <a:ext cx="21078344" cy="10243332"/>
            <a:chOff x="0" y="0"/>
            <a:chExt cx="406400" cy="197496"/>
          </a:xfrm>
        </p:grpSpPr>
        <p:sp>
          <p:nvSpPr>
            <p:cNvPr id="3" name="Freeform 3"/>
            <p:cNvSpPr/>
            <p:nvPr/>
          </p:nvSpPr>
          <p:spPr>
            <a:xfrm>
              <a:off x="18776" y="0"/>
              <a:ext cx="368848" cy="197496"/>
            </a:xfrm>
            <a:custGeom>
              <a:avLst/>
              <a:gdLst/>
              <a:ahLst/>
              <a:cxnLst/>
              <a:rect l="l" t="t" r="r" b="b"/>
              <a:pathLst>
                <a:path w="368848" h="197496">
                  <a:moveTo>
                    <a:pt x="217848" y="0"/>
                  </a:moveTo>
                  <a:lnTo>
                    <a:pt x="354200" y="0"/>
                  </a:lnTo>
                  <a:cubicBezTo>
                    <a:pt x="359723" y="0"/>
                    <a:pt x="364694" y="3347"/>
                    <a:pt x="366771" y="8464"/>
                  </a:cubicBezTo>
                  <a:cubicBezTo>
                    <a:pt x="368848" y="13581"/>
                    <a:pt x="367616" y="19446"/>
                    <a:pt x="363656" y="23295"/>
                  </a:cubicBezTo>
                  <a:lnTo>
                    <a:pt x="208392" y="174201"/>
                  </a:lnTo>
                  <a:cubicBezTo>
                    <a:pt x="193022" y="189139"/>
                    <a:pt x="172434" y="197496"/>
                    <a:pt x="151000" y="197496"/>
                  </a:cubicBezTo>
                  <a:lnTo>
                    <a:pt x="14648" y="197496"/>
                  </a:lnTo>
                  <a:cubicBezTo>
                    <a:pt x="9125" y="197496"/>
                    <a:pt x="4154" y="194149"/>
                    <a:pt x="2077" y="189032"/>
                  </a:cubicBezTo>
                  <a:cubicBezTo>
                    <a:pt x="0" y="183915"/>
                    <a:pt x="1232" y="178050"/>
                    <a:pt x="5192" y="174201"/>
                  </a:cubicBezTo>
                  <a:lnTo>
                    <a:pt x="160456" y="23295"/>
                  </a:lnTo>
                  <a:cubicBezTo>
                    <a:pt x="175826" y="8357"/>
                    <a:pt x="196414" y="0"/>
                    <a:pt x="21784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29D94">
                    <a:alpha val="100000"/>
                  </a:srgbClr>
                </a:gs>
                <a:gs pos="100000">
                  <a:srgbClr val="0C746E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810671" y="2179590"/>
            <a:ext cx="6448629" cy="6673654"/>
            <a:chOff x="0" y="0"/>
            <a:chExt cx="8598173" cy="8898206"/>
          </a:xfrm>
        </p:grpSpPr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0" y="0"/>
              <a:ext cx="8598173" cy="8898206"/>
              <a:chOff x="0" y="0"/>
              <a:chExt cx="29499547" cy="3052893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9499561" cy="30528893"/>
              </a:xfrm>
              <a:custGeom>
                <a:avLst/>
                <a:gdLst/>
                <a:ahLst/>
                <a:cxnLst/>
                <a:rect l="l" t="t" r="r" b="b"/>
                <a:pathLst>
                  <a:path w="29499561" h="30528893">
                    <a:moveTo>
                      <a:pt x="5148072" y="0"/>
                    </a:moveTo>
                    <a:cubicBezTo>
                      <a:pt x="2302764" y="12319"/>
                      <a:pt x="0" y="2322703"/>
                      <a:pt x="0" y="5170932"/>
                    </a:cubicBezTo>
                    <a:lnTo>
                      <a:pt x="0" y="25357962"/>
                    </a:lnTo>
                    <a:cubicBezTo>
                      <a:pt x="0" y="28213813"/>
                      <a:pt x="2315083" y="30528893"/>
                      <a:pt x="5170932" y="30528893"/>
                    </a:cubicBezTo>
                    <a:lnTo>
                      <a:pt x="24328628" y="30528893"/>
                    </a:lnTo>
                    <a:cubicBezTo>
                      <a:pt x="27184477" y="30528893"/>
                      <a:pt x="29499561" y="28213810"/>
                      <a:pt x="29499561" y="25357961"/>
                    </a:cubicBezTo>
                    <a:lnTo>
                      <a:pt x="29499561" y="5170932"/>
                    </a:lnTo>
                    <a:cubicBezTo>
                      <a:pt x="29499561" y="2322703"/>
                      <a:pt x="27196796" y="12319"/>
                      <a:pt x="243514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</p:sp>
        </p:grp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190500" y="216123"/>
              <a:ext cx="8191773" cy="8465960"/>
              <a:chOff x="0" y="0"/>
              <a:chExt cx="6362700" cy="657566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6350" y="6350"/>
                <a:ext cx="6350012" cy="6562979"/>
              </a:xfrm>
              <a:custGeom>
                <a:avLst/>
                <a:gdLst/>
                <a:ahLst/>
                <a:cxnLst/>
                <a:rect l="l" t="t" r="r" b="b"/>
                <a:pathLst>
                  <a:path w="6350012" h="6562979">
                    <a:moveTo>
                      <a:pt x="6350000" y="5480583"/>
                    </a:moveTo>
                    <a:cubicBezTo>
                      <a:pt x="6350000" y="6078372"/>
                      <a:pt x="5865419" y="6562979"/>
                      <a:pt x="5267617" y="6562979"/>
                    </a:cubicBezTo>
                    <a:lnTo>
                      <a:pt x="1082383" y="6562979"/>
                    </a:lnTo>
                    <a:cubicBezTo>
                      <a:pt x="484594" y="6562979"/>
                      <a:pt x="0" y="6078385"/>
                      <a:pt x="0" y="5480583"/>
                    </a:cubicBezTo>
                    <a:lnTo>
                      <a:pt x="0" y="1082383"/>
                    </a:lnTo>
                    <a:cubicBezTo>
                      <a:pt x="0" y="484594"/>
                      <a:pt x="484581" y="0"/>
                      <a:pt x="1082383" y="0"/>
                    </a:cubicBezTo>
                    <a:lnTo>
                      <a:pt x="5267630" y="0"/>
                    </a:lnTo>
                    <a:cubicBezTo>
                      <a:pt x="5865419" y="0"/>
                      <a:pt x="6350012" y="484594"/>
                      <a:pt x="6350012" y="1082383"/>
                    </a:cubicBezTo>
                    <a:lnTo>
                      <a:pt x="6350012" y="5480583"/>
                    </a:lnTo>
                    <a:close/>
                  </a:path>
                </a:pathLst>
              </a:custGeom>
              <a:blipFill>
                <a:blip r:embed="rId2"/>
                <a:stretch>
                  <a:fillRect l="-27563" r="-27563"/>
                </a:stretch>
              </a:blipFill>
            </p:spPr>
          </p:sp>
        </p:grpSp>
      </p:grpSp>
      <p:grpSp>
        <p:nvGrpSpPr>
          <p:cNvPr id="10" name="Group 10"/>
          <p:cNvGrpSpPr/>
          <p:nvPr/>
        </p:nvGrpSpPr>
        <p:grpSpPr>
          <a:xfrm>
            <a:off x="1028700" y="2480692"/>
            <a:ext cx="2227465" cy="2227465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29D94">
                    <a:alpha val="100000"/>
                  </a:srgbClr>
                </a:gs>
                <a:gs pos="100000">
                  <a:srgbClr val="0C746E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28700" y="4889132"/>
            <a:ext cx="2227465" cy="2227465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29D94">
                    <a:alpha val="100000"/>
                  </a:srgbClr>
                </a:gs>
                <a:gs pos="100000">
                  <a:srgbClr val="0C746E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28700" y="7297572"/>
            <a:ext cx="2227465" cy="2227465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29D94">
                    <a:alpha val="100000"/>
                  </a:srgbClr>
                </a:gs>
                <a:gs pos="100000">
                  <a:srgbClr val="0C746E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616956" y="8853244"/>
            <a:ext cx="823487" cy="810112"/>
          </a:xfrm>
          <a:custGeom>
            <a:avLst/>
            <a:gdLst/>
            <a:ahLst/>
            <a:cxnLst/>
            <a:rect l="l" t="t" r="r" b="b"/>
            <a:pathLst>
              <a:path w="823487" h="810112">
                <a:moveTo>
                  <a:pt x="0" y="0"/>
                </a:moveTo>
                <a:lnTo>
                  <a:pt x="823488" y="0"/>
                </a:lnTo>
                <a:lnTo>
                  <a:pt x="823488" y="810112"/>
                </a:lnTo>
                <a:lnTo>
                  <a:pt x="0" y="8101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t="-229919" r="-222126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529973" y="2831235"/>
            <a:ext cx="1224919" cy="1526379"/>
          </a:xfrm>
          <a:custGeom>
            <a:avLst/>
            <a:gdLst/>
            <a:ahLst/>
            <a:cxnLst/>
            <a:rect l="l" t="t" r="r" b="b"/>
            <a:pathLst>
              <a:path w="1224919" h="1526379">
                <a:moveTo>
                  <a:pt x="0" y="0"/>
                </a:moveTo>
                <a:lnTo>
                  <a:pt x="1224919" y="0"/>
                </a:lnTo>
                <a:lnTo>
                  <a:pt x="1224919" y="1526379"/>
                </a:lnTo>
                <a:lnTo>
                  <a:pt x="0" y="15263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421355" y="5296487"/>
            <a:ext cx="1442155" cy="1398890"/>
          </a:xfrm>
          <a:custGeom>
            <a:avLst/>
            <a:gdLst/>
            <a:ahLst/>
            <a:cxnLst/>
            <a:rect l="l" t="t" r="r" b="b"/>
            <a:pathLst>
              <a:path w="1442155" h="1398890">
                <a:moveTo>
                  <a:pt x="0" y="0"/>
                </a:moveTo>
                <a:lnTo>
                  <a:pt x="1442155" y="0"/>
                </a:lnTo>
                <a:lnTo>
                  <a:pt x="1442155" y="1398890"/>
                </a:lnTo>
                <a:lnTo>
                  <a:pt x="0" y="13988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578021" y="7692309"/>
            <a:ext cx="1128822" cy="1437990"/>
          </a:xfrm>
          <a:custGeom>
            <a:avLst/>
            <a:gdLst/>
            <a:ahLst/>
            <a:cxnLst/>
            <a:rect l="l" t="t" r="r" b="b"/>
            <a:pathLst>
              <a:path w="1128822" h="1437990">
                <a:moveTo>
                  <a:pt x="0" y="0"/>
                </a:moveTo>
                <a:lnTo>
                  <a:pt x="1128823" y="0"/>
                </a:lnTo>
                <a:lnTo>
                  <a:pt x="1128823" y="1437990"/>
                </a:lnTo>
                <a:lnTo>
                  <a:pt x="0" y="143799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152400" y="177838"/>
            <a:ext cx="9677400" cy="1974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699"/>
              </a:lnSpc>
              <a:spcBef>
                <a:spcPct val="0"/>
              </a:spcBef>
            </a:pPr>
            <a:r>
              <a:rPr lang="ru-RU" sz="4600" dirty="0" smtClean="0">
                <a:solidFill>
                  <a:srgbClr val="04968D"/>
                </a:solidFill>
                <a:latin typeface="Oswald Bold"/>
              </a:rPr>
              <a:t>П</a:t>
            </a:r>
            <a:r>
              <a:rPr lang="ru-RU" sz="4600" u="none" strike="noStrike" dirty="0" smtClean="0">
                <a:solidFill>
                  <a:srgbClr val="04968D"/>
                </a:solidFill>
                <a:latin typeface="Oswald Bold"/>
              </a:rPr>
              <a:t>о гражданско-правовым </a:t>
            </a:r>
            <a:r>
              <a:rPr lang="ru-RU" sz="4600" dirty="0">
                <a:solidFill>
                  <a:srgbClr val="04968D"/>
                </a:solidFill>
                <a:latin typeface="Oswald Bold"/>
              </a:rPr>
              <a:t>д</a:t>
            </a:r>
            <a:r>
              <a:rPr lang="ru-RU" sz="4600" u="none" strike="noStrike" dirty="0" smtClean="0">
                <a:solidFill>
                  <a:srgbClr val="04968D"/>
                </a:solidFill>
                <a:latin typeface="Oswald Bold"/>
              </a:rPr>
              <a:t>оговорам</a:t>
            </a:r>
          </a:p>
          <a:p>
            <a:pPr marL="0" lvl="0" indent="0" algn="l">
              <a:lnSpc>
                <a:spcPts val="7699"/>
              </a:lnSpc>
              <a:spcBef>
                <a:spcPct val="0"/>
              </a:spcBef>
            </a:pPr>
            <a:r>
              <a:rPr lang="en-US" sz="4800" u="none" strike="noStrike" dirty="0" err="1" smtClean="0">
                <a:solidFill>
                  <a:srgbClr val="04968D"/>
                </a:solidFill>
                <a:latin typeface="Oswald Bold"/>
              </a:rPr>
              <a:t>основные</a:t>
            </a:r>
            <a:r>
              <a:rPr lang="en-US" sz="4800" u="none" strike="noStrike" dirty="0" smtClean="0">
                <a:solidFill>
                  <a:srgbClr val="04968D"/>
                </a:solidFill>
                <a:latin typeface="Oswald Bold"/>
              </a:rPr>
              <a:t> </a:t>
            </a:r>
            <a:r>
              <a:rPr lang="ru-RU" sz="4800" u="none" strike="noStrike" dirty="0" smtClean="0">
                <a:solidFill>
                  <a:srgbClr val="04968D"/>
                </a:solidFill>
                <a:latin typeface="Oswald Bold"/>
              </a:rPr>
              <a:t>изменения</a:t>
            </a:r>
            <a:endParaRPr lang="en-US" sz="4800" u="none" strike="noStrike" dirty="0">
              <a:solidFill>
                <a:srgbClr val="04968D"/>
              </a:solidFill>
              <a:latin typeface="Oswald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3526640" y="3082020"/>
            <a:ext cx="7132185" cy="656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382A40"/>
                </a:solidFill>
                <a:latin typeface="Noto Serif"/>
              </a:rPr>
              <a:t>Пособие назначается и выплачивается по каждому месту выполнения работ по гражданско-правовому договору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526640" y="4990397"/>
            <a:ext cx="7132185" cy="1656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59"/>
              </a:lnSpc>
              <a:spcBef>
                <a:spcPct val="0"/>
              </a:spcBef>
            </a:pPr>
            <a:r>
              <a:rPr lang="en-US" sz="1899" dirty="0" err="1">
                <a:solidFill>
                  <a:srgbClr val="382A40"/>
                </a:solidFill>
                <a:latin typeface="Noto Serif"/>
              </a:rPr>
              <a:t>Среднедневной</a:t>
            </a:r>
            <a:r>
              <a:rPr lang="en-US" sz="1899" dirty="0">
                <a:solidFill>
                  <a:srgbClr val="382A40"/>
                </a:solidFill>
                <a:latin typeface="Noto Serif"/>
              </a:rPr>
              <a:t> </a:t>
            </a:r>
            <a:r>
              <a:rPr lang="en-US" sz="1899" dirty="0" err="1">
                <a:solidFill>
                  <a:srgbClr val="382A40"/>
                </a:solidFill>
                <a:latin typeface="Noto Serif"/>
              </a:rPr>
              <a:t>размер</a:t>
            </a:r>
            <a:r>
              <a:rPr lang="en-US" sz="1899" dirty="0">
                <a:solidFill>
                  <a:srgbClr val="382A40"/>
                </a:solidFill>
                <a:latin typeface="Noto Serif"/>
              </a:rPr>
              <a:t> </a:t>
            </a:r>
            <a:r>
              <a:rPr lang="en-US" sz="1899" dirty="0" err="1">
                <a:solidFill>
                  <a:srgbClr val="382A40"/>
                </a:solidFill>
                <a:latin typeface="Noto Serif"/>
              </a:rPr>
              <a:t>вознаграждения</a:t>
            </a:r>
            <a:r>
              <a:rPr lang="en-US" sz="1899" dirty="0">
                <a:solidFill>
                  <a:srgbClr val="382A40"/>
                </a:solidFill>
                <a:latin typeface="Noto Serif"/>
              </a:rPr>
              <a:t> </a:t>
            </a:r>
            <a:r>
              <a:rPr lang="en-US" sz="1899" dirty="0" err="1">
                <a:solidFill>
                  <a:srgbClr val="382A40"/>
                </a:solidFill>
                <a:latin typeface="Noto Serif"/>
              </a:rPr>
              <a:t>исчисляется</a:t>
            </a:r>
            <a:r>
              <a:rPr lang="en-US" sz="1899" dirty="0">
                <a:solidFill>
                  <a:srgbClr val="382A40"/>
                </a:solidFill>
                <a:latin typeface="Noto Serif"/>
              </a:rPr>
              <a:t> </a:t>
            </a:r>
            <a:r>
              <a:rPr lang="en-US" sz="1899" dirty="0" err="1">
                <a:solidFill>
                  <a:srgbClr val="382A40"/>
                </a:solidFill>
                <a:latin typeface="Noto Serif"/>
              </a:rPr>
              <a:t>путем</a:t>
            </a:r>
            <a:r>
              <a:rPr lang="en-US" sz="1899" dirty="0">
                <a:solidFill>
                  <a:srgbClr val="382A40"/>
                </a:solidFill>
                <a:latin typeface="Noto Serif"/>
              </a:rPr>
              <a:t> </a:t>
            </a:r>
            <a:r>
              <a:rPr lang="en-US" sz="1899" dirty="0" err="1">
                <a:solidFill>
                  <a:srgbClr val="382A40"/>
                </a:solidFill>
                <a:latin typeface="Noto Serif"/>
              </a:rPr>
              <a:t>деления</a:t>
            </a:r>
            <a:r>
              <a:rPr lang="en-US" sz="1899" dirty="0">
                <a:solidFill>
                  <a:srgbClr val="382A40"/>
                </a:solidFill>
                <a:latin typeface="Noto Serif"/>
              </a:rPr>
              <a:t> </a:t>
            </a:r>
            <a:r>
              <a:rPr lang="en-US" sz="1899" dirty="0" err="1">
                <a:solidFill>
                  <a:srgbClr val="382A40"/>
                </a:solidFill>
                <a:latin typeface="Noto Serif"/>
              </a:rPr>
              <a:t>выплаченного</a:t>
            </a:r>
            <a:r>
              <a:rPr lang="en-US" sz="1899" dirty="0">
                <a:solidFill>
                  <a:srgbClr val="382A40"/>
                </a:solidFill>
                <a:latin typeface="Noto Serif"/>
              </a:rPr>
              <a:t> </a:t>
            </a:r>
            <a:r>
              <a:rPr lang="en-US" sz="1899" dirty="0" err="1">
                <a:solidFill>
                  <a:srgbClr val="382A40"/>
                </a:solidFill>
                <a:latin typeface="Noto Serif"/>
              </a:rPr>
              <a:t>вознаграждения</a:t>
            </a:r>
            <a:r>
              <a:rPr lang="en-US" sz="1899" dirty="0">
                <a:solidFill>
                  <a:srgbClr val="382A40"/>
                </a:solidFill>
                <a:latin typeface="Noto Serif"/>
              </a:rPr>
              <a:t> </a:t>
            </a:r>
            <a:r>
              <a:rPr lang="en-US" sz="1899" dirty="0" err="1">
                <a:solidFill>
                  <a:srgbClr val="382A40"/>
                </a:solidFill>
                <a:latin typeface="Noto Serif"/>
              </a:rPr>
              <a:t>на</a:t>
            </a:r>
            <a:r>
              <a:rPr lang="en-US" sz="1899" dirty="0">
                <a:solidFill>
                  <a:srgbClr val="382A40"/>
                </a:solidFill>
                <a:latin typeface="Noto Serif"/>
              </a:rPr>
              <a:t> </a:t>
            </a:r>
            <a:r>
              <a:rPr lang="en-US" sz="1899" dirty="0" err="1">
                <a:solidFill>
                  <a:srgbClr val="382A40"/>
                </a:solidFill>
                <a:latin typeface="Noto Serif"/>
              </a:rPr>
              <a:t>количество</a:t>
            </a:r>
            <a:r>
              <a:rPr lang="en-US" sz="1899" dirty="0">
                <a:solidFill>
                  <a:srgbClr val="382A40"/>
                </a:solidFill>
                <a:latin typeface="Noto Serif"/>
              </a:rPr>
              <a:t> </a:t>
            </a:r>
            <a:r>
              <a:rPr lang="en-US" sz="1899" dirty="0" err="1">
                <a:solidFill>
                  <a:srgbClr val="382A40"/>
                </a:solidFill>
                <a:latin typeface="Noto Serif"/>
              </a:rPr>
              <a:t>календарных</a:t>
            </a:r>
            <a:r>
              <a:rPr lang="en-US" sz="1899" dirty="0">
                <a:solidFill>
                  <a:srgbClr val="382A40"/>
                </a:solidFill>
                <a:latin typeface="Noto Serif"/>
              </a:rPr>
              <a:t> </a:t>
            </a:r>
            <a:r>
              <a:rPr lang="en-US" sz="1899" dirty="0" err="1">
                <a:solidFill>
                  <a:srgbClr val="382A40"/>
                </a:solidFill>
                <a:latin typeface="Noto Serif"/>
              </a:rPr>
              <a:t>дней</a:t>
            </a:r>
            <a:r>
              <a:rPr lang="en-US" sz="1899" dirty="0">
                <a:solidFill>
                  <a:srgbClr val="382A40"/>
                </a:solidFill>
                <a:latin typeface="Noto Serif"/>
              </a:rPr>
              <a:t> </a:t>
            </a:r>
            <a:r>
              <a:rPr lang="en-US" sz="1899" dirty="0" err="1">
                <a:solidFill>
                  <a:srgbClr val="382A40"/>
                </a:solidFill>
                <a:latin typeface="Noto Serif"/>
              </a:rPr>
              <a:t>действующего</a:t>
            </a:r>
            <a:r>
              <a:rPr lang="en-US" sz="1899" dirty="0">
                <a:solidFill>
                  <a:srgbClr val="382A40"/>
                </a:solidFill>
                <a:latin typeface="Noto Serif"/>
              </a:rPr>
              <a:t> </a:t>
            </a:r>
            <a:r>
              <a:rPr lang="en-US" sz="1899" dirty="0" err="1">
                <a:solidFill>
                  <a:srgbClr val="382A40"/>
                </a:solidFill>
                <a:latin typeface="Noto Serif"/>
              </a:rPr>
              <a:t>договора</a:t>
            </a:r>
            <a:r>
              <a:rPr lang="en-US" sz="1899" dirty="0">
                <a:solidFill>
                  <a:srgbClr val="382A40"/>
                </a:solidFill>
                <a:latin typeface="Noto Serif"/>
              </a:rPr>
              <a:t> </a:t>
            </a:r>
            <a:r>
              <a:rPr lang="en-US" sz="1899" dirty="0">
                <a:solidFill>
                  <a:srgbClr val="934756"/>
                </a:solidFill>
                <a:latin typeface="Noto Serif Bold"/>
              </a:rPr>
              <a:t>по </a:t>
            </a:r>
            <a:r>
              <a:rPr lang="en-US" sz="1899" dirty="0" err="1">
                <a:solidFill>
                  <a:srgbClr val="934756"/>
                </a:solidFill>
                <a:latin typeface="Noto Serif Bold"/>
              </a:rPr>
              <a:t>месяц</a:t>
            </a:r>
            <a:r>
              <a:rPr lang="en-US" sz="1899" dirty="0">
                <a:solidFill>
                  <a:srgbClr val="934756"/>
                </a:solidFill>
                <a:latin typeface="Noto Serif Bold"/>
              </a:rPr>
              <a:t>, </a:t>
            </a:r>
            <a:r>
              <a:rPr lang="en-US" sz="1899" dirty="0" err="1">
                <a:solidFill>
                  <a:srgbClr val="934756"/>
                </a:solidFill>
                <a:latin typeface="Noto Serif Bold"/>
              </a:rPr>
              <a:t>предшествующий</a:t>
            </a:r>
            <a:r>
              <a:rPr lang="en-US" sz="1899" dirty="0">
                <a:solidFill>
                  <a:srgbClr val="934756"/>
                </a:solidFill>
                <a:latin typeface="Noto Serif Bold"/>
              </a:rPr>
              <a:t> </a:t>
            </a:r>
            <a:r>
              <a:rPr lang="en-US" sz="1899" dirty="0" err="1">
                <a:solidFill>
                  <a:srgbClr val="934756"/>
                </a:solidFill>
                <a:latin typeface="Noto Serif Bold"/>
              </a:rPr>
              <a:t>месяцу</a:t>
            </a:r>
            <a:r>
              <a:rPr lang="en-US" sz="1899" dirty="0">
                <a:solidFill>
                  <a:srgbClr val="934756"/>
                </a:solidFill>
                <a:latin typeface="Noto Serif Bold"/>
              </a:rPr>
              <a:t> </a:t>
            </a:r>
            <a:r>
              <a:rPr lang="en-US" sz="1899" dirty="0" err="1">
                <a:solidFill>
                  <a:srgbClr val="934756"/>
                </a:solidFill>
                <a:latin typeface="Noto Serif Bold"/>
              </a:rPr>
              <a:t>наступления</a:t>
            </a:r>
            <a:r>
              <a:rPr lang="en-US" sz="1899" dirty="0">
                <a:solidFill>
                  <a:srgbClr val="934756"/>
                </a:solidFill>
                <a:latin typeface="Noto Serif Bold"/>
              </a:rPr>
              <a:t> </a:t>
            </a:r>
            <a:r>
              <a:rPr lang="en-US" sz="1899" dirty="0" err="1">
                <a:solidFill>
                  <a:srgbClr val="934756"/>
                </a:solidFill>
                <a:latin typeface="Noto Serif Bold"/>
              </a:rPr>
              <a:t>случая</a:t>
            </a:r>
            <a:r>
              <a:rPr lang="en-US" sz="1899" dirty="0">
                <a:solidFill>
                  <a:srgbClr val="934756"/>
                </a:solidFill>
                <a:latin typeface="Noto Serif Bold"/>
              </a:rPr>
              <a:t> ВН, </a:t>
            </a:r>
            <a:r>
              <a:rPr lang="en-US" sz="1899" dirty="0" err="1">
                <a:solidFill>
                  <a:srgbClr val="934756"/>
                </a:solidFill>
                <a:latin typeface="Noto Serif Bold"/>
              </a:rPr>
              <a:t>БиР</a:t>
            </a:r>
            <a:endParaRPr lang="en-US" sz="1899" dirty="0">
              <a:solidFill>
                <a:srgbClr val="934756"/>
              </a:solidFill>
              <a:latin typeface="Noto Serif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3529507" y="7232150"/>
            <a:ext cx="7129319" cy="1990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59"/>
              </a:lnSpc>
              <a:spcBef>
                <a:spcPct val="0"/>
              </a:spcBef>
            </a:pPr>
            <a:r>
              <a:rPr lang="en-US" sz="1899" u="none" strike="noStrike">
                <a:solidFill>
                  <a:srgbClr val="382A40"/>
                </a:solidFill>
                <a:latin typeface="Noto Serif"/>
              </a:rPr>
              <a:t>Если вознаграждение до начала случая </a:t>
            </a:r>
          </a:p>
          <a:p>
            <a:pPr marL="0" lvl="0" indent="0" algn="l">
              <a:lnSpc>
                <a:spcPts val="2659"/>
              </a:lnSpc>
              <a:spcBef>
                <a:spcPct val="0"/>
              </a:spcBef>
            </a:pPr>
            <a:r>
              <a:rPr lang="en-US" sz="1899" u="none" strike="noStrike">
                <a:solidFill>
                  <a:srgbClr val="382A40"/>
                </a:solidFill>
                <a:latin typeface="Noto Serif"/>
              </a:rPr>
              <a:t>ВН, БиР не выплачено, размер среднедневного заработка исчисляется путем деления размера первого выплаченного вознаграждения на количество дней действующего договора</a:t>
            </a:r>
            <a:r>
              <a:rPr lang="en-US" sz="1899" u="none" strike="noStrike">
                <a:solidFill>
                  <a:srgbClr val="934756"/>
                </a:solidFill>
                <a:latin typeface="Noto Serif Bold"/>
              </a:rPr>
              <a:t> по месяц выплаты вознаграждения включительно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30"/>
          <p:cNvSpPr/>
          <p:nvPr/>
        </p:nvSpPr>
        <p:spPr>
          <a:xfrm rot="19811201">
            <a:off x="7786367" y="4014399"/>
            <a:ext cx="6062475" cy="1299141"/>
          </a:xfrm>
          <a:prstGeom prst="roundRect">
            <a:avLst>
              <a:gd name="adj" fmla="val 17846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-3836598" y="6253372"/>
            <a:ext cx="11124456" cy="1112445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29D94">
                    <a:alpha val="29000"/>
                  </a:srgbClr>
                </a:gs>
                <a:gs pos="100000">
                  <a:srgbClr val="0C746E">
                    <a:alpha val="29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457071" y="499851"/>
            <a:ext cx="17373857" cy="1795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40"/>
              </a:lnSpc>
              <a:spcBef>
                <a:spcPct val="0"/>
              </a:spcBef>
            </a:pPr>
            <a:r>
              <a:rPr lang="en-US" sz="6400">
                <a:solidFill>
                  <a:srgbClr val="04968D"/>
                </a:solidFill>
                <a:latin typeface="Oswald Bold"/>
              </a:rPr>
              <a:t>Расчет среднедневного заработка производится Фондом социальной защиты населения</a:t>
            </a:r>
          </a:p>
        </p:txBody>
      </p:sp>
      <p:sp>
        <p:nvSpPr>
          <p:cNvPr id="12" name="Freeform 12"/>
          <p:cNvSpPr/>
          <p:nvPr/>
        </p:nvSpPr>
        <p:spPr>
          <a:xfrm>
            <a:off x="5906139" y="5540582"/>
            <a:ext cx="2084557" cy="2408626"/>
          </a:xfrm>
          <a:custGeom>
            <a:avLst/>
            <a:gdLst/>
            <a:ahLst/>
            <a:cxnLst/>
            <a:rect l="l" t="t" r="r" b="b"/>
            <a:pathLst>
              <a:path w="2084557" h="2408626">
                <a:moveTo>
                  <a:pt x="0" y="0"/>
                </a:moveTo>
                <a:lnTo>
                  <a:pt x="2084557" y="0"/>
                </a:lnTo>
                <a:lnTo>
                  <a:pt x="2084557" y="2408626"/>
                </a:lnTo>
                <a:lnTo>
                  <a:pt x="0" y="24086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474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05512" y="2941856"/>
            <a:ext cx="2522473" cy="2522473"/>
          </a:xfrm>
          <a:custGeom>
            <a:avLst/>
            <a:gdLst/>
            <a:ahLst/>
            <a:cxnLst/>
            <a:rect l="l" t="t" r="r" b="b"/>
            <a:pathLst>
              <a:path w="2522473" h="2522473">
                <a:moveTo>
                  <a:pt x="0" y="0"/>
                </a:moveTo>
                <a:lnTo>
                  <a:pt x="2522473" y="0"/>
                </a:lnTo>
                <a:lnTo>
                  <a:pt x="2522473" y="2522473"/>
                </a:lnTo>
                <a:lnTo>
                  <a:pt x="0" y="25224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771289" y="2090023"/>
            <a:ext cx="1309980" cy="1136448"/>
          </a:xfrm>
          <a:custGeom>
            <a:avLst/>
            <a:gdLst/>
            <a:ahLst/>
            <a:cxnLst/>
            <a:rect l="l" t="t" r="r" b="b"/>
            <a:pathLst>
              <a:path w="1309980" h="1136448">
                <a:moveTo>
                  <a:pt x="0" y="0"/>
                </a:moveTo>
                <a:lnTo>
                  <a:pt x="1309980" y="0"/>
                </a:lnTo>
                <a:lnTo>
                  <a:pt x="1309980" y="1136448"/>
                </a:lnTo>
                <a:lnTo>
                  <a:pt x="0" y="11364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8358" t="-28151" r="-18675" b="-29806"/>
            </a:stretch>
          </a:blipFill>
        </p:spPr>
      </p:sp>
      <p:sp>
        <p:nvSpPr>
          <p:cNvPr id="15" name="AutoShape 15"/>
          <p:cNvSpPr/>
          <p:nvPr/>
        </p:nvSpPr>
        <p:spPr>
          <a:xfrm flipV="1">
            <a:off x="8471073" y="3608482"/>
            <a:ext cx="6159506" cy="3581843"/>
          </a:xfrm>
          <a:prstGeom prst="line">
            <a:avLst/>
          </a:prstGeom>
          <a:ln w="38100" cap="flat">
            <a:solidFill>
              <a:srgbClr val="007076"/>
            </a:solidFill>
            <a:prstDash val="sysDot"/>
            <a:headEnd type="none" w="sm" len="sm"/>
            <a:tailEnd type="arrow" w="med" len="sm"/>
          </a:ln>
        </p:spPr>
      </p:sp>
      <p:sp>
        <p:nvSpPr>
          <p:cNvPr id="16" name="AutoShape 16"/>
          <p:cNvSpPr/>
          <p:nvPr/>
        </p:nvSpPr>
        <p:spPr>
          <a:xfrm flipH="1">
            <a:off x="8484377" y="4007511"/>
            <a:ext cx="6132900" cy="3627210"/>
          </a:xfrm>
          <a:prstGeom prst="line">
            <a:avLst/>
          </a:prstGeom>
          <a:ln w="38100" cap="flat">
            <a:solidFill>
              <a:srgbClr val="007076"/>
            </a:solidFill>
            <a:prstDash val="sysDot"/>
            <a:headEnd type="none" w="sm" len="sm"/>
            <a:tailEnd type="arrow" w="med" len="sm"/>
          </a:ln>
        </p:spPr>
      </p:sp>
      <p:sp>
        <p:nvSpPr>
          <p:cNvPr id="17" name="AutoShape 17"/>
          <p:cNvSpPr/>
          <p:nvPr/>
        </p:nvSpPr>
        <p:spPr>
          <a:xfrm>
            <a:off x="3429000" y="4991100"/>
            <a:ext cx="1884485" cy="1490757"/>
          </a:xfrm>
          <a:prstGeom prst="line">
            <a:avLst/>
          </a:prstGeom>
          <a:ln w="38100" cap="flat">
            <a:solidFill>
              <a:srgbClr val="007076"/>
            </a:solidFill>
            <a:prstDash val="sysDot"/>
            <a:headEnd type="none" w="sm" len="sm"/>
            <a:tailEnd type="arrow" w="med" len="sm"/>
          </a:ln>
        </p:spPr>
      </p:sp>
      <p:sp>
        <p:nvSpPr>
          <p:cNvPr id="18" name="AutoShape 18"/>
          <p:cNvSpPr/>
          <p:nvPr/>
        </p:nvSpPr>
        <p:spPr>
          <a:xfrm flipH="1" flipV="1">
            <a:off x="3670137" y="4700820"/>
            <a:ext cx="2058086" cy="1552552"/>
          </a:xfrm>
          <a:prstGeom prst="line">
            <a:avLst/>
          </a:prstGeom>
          <a:ln w="38100" cap="flat">
            <a:solidFill>
              <a:srgbClr val="007076"/>
            </a:solidFill>
            <a:prstDash val="sysDot"/>
            <a:headEnd type="none" w="sm" len="sm"/>
            <a:tailEnd type="arrow" w="med" len="sm"/>
          </a:ln>
        </p:spPr>
      </p:sp>
      <p:sp>
        <p:nvSpPr>
          <p:cNvPr id="22" name="Freeform 22"/>
          <p:cNvSpPr/>
          <p:nvPr/>
        </p:nvSpPr>
        <p:spPr>
          <a:xfrm>
            <a:off x="15355320" y="1849196"/>
            <a:ext cx="2141918" cy="2141918"/>
          </a:xfrm>
          <a:custGeom>
            <a:avLst/>
            <a:gdLst/>
            <a:ahLst/>
            <a:cxnLst/>
            <a:rect l="l" t="t" r="r" b="b"/>
            <a:pathLst>
              <a:path w="2141918" h="2141918">
                <a:moveTo>
                  <a:pt x="0" y="0"/>
                </a:moveTo>
                <a:lnTo>
                  <a:pt x="2141918" y="0"/>
                </a:lnTo>
                <a:lnTo>
                  <a:pt x="2141918" y="2141918"/>
                </a:lnTo>
                <a:lnTo>
                  <a:pt x="0" y="214191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4699180" y="8062641"/>
            <a:ext cx="5177356" cy="196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8"/>
              </a:lnSpc>
            </a:pPr>
            <a:r>
              <a:rPr lang="en-US" sz="3598" dirty="0" err="1">
                <a:solidFill>
                  <a:srgbClr val="382A40"/>
                </a:solidFill>
                <a:latin typeface="Arimo Bold"/>
              </a:rPr>
              <a:t>Работодатель</a:t>
            </a:r>
            <a:endParaRPr lang="en-US" sz="3598" dirty="0">
              <a:solidFill>
                <a:srgbClr val="382A40"/>
              </a:solidFill>
              <a:latin typeface="Arimo Bold"/>
            </a:endParaRPr>
          </a:p>
          <a:p>
            <a:pPr algn="l">
              <a:lnSpc>
                <a:spcPts val="5038"/>
              </a:lnSpc>
            </a:pPr>
            <a:r>
              <a:rPr lang="en-US" sz="2400" u="sng" dirty="0">
                <a:solidFill>
                  <a:srgbClr val="382A40"/>
                </a:solidFill>
                <a:latin typeface="Arimo Bold"/>
              </a:rPr>
              <a:t>(</a:t>
            </a:r>
            <a:r>
              <a:rPr lang="en-US" sz="2400" u="sng" dirty="0" err="1">
                <a:solidFill>
                  <a:srgbClr val="382A40"/>
                </a:solidFill>
                <a:latin typeface="Arimo Bold"/>
              </a:rPr>
              <a:t>основное</a:t>
            </a:r>
            <a:r>
              <a:rPr lang="en-US" sz="2400" u="sng" dirty="0">
                <a:solidFill>
                  <a:srgbClr val="382A40"/>
                </a:solidFill>
                <a:latin typeface="Arimo Bold"/>
              </a:rPr>
              <a:t> </a:t>
            </a:r>
            <a:r>
              <a:rPr lang="en-US" sz="2400" u="sng" dirty="0" err="1">
                <a:solidFill>
                  <a:srgbClr val="382A40"/>
                </a:solidFill>
                <a:latin typeface="Arimo Bold"/>
              </a:rPr>
              <a:t>место</a:t>
            </a:r>
            <a:r>
              <a:rPr lang="en-US" sz="2400" u="sng" dirty="0">
                <a:solidFill>
                  <a:srgbClr val="382A40"/>
                </a:solidFill>
                <a:latin typeface="Arimo Bold"/>
              </a:rPr>
              <a:t> работы) </a:t>
            </a:r>
          </a:p>
          <a:p>
            <a:pPr algn="l">
              <a:lnSpc>
                <a:spcPts val="2659"/>
              </a:lnSpc>
            </a:pPr>
            <a:r>
              <a:rPr lang="en-US" sz="1899" dirty="0" err="1">
                <a:solidFill>
                  <a:srgbClr val="382A40"/>
                </a:solidFill>
                <a:latin typeface="Arimo"/>
              </a:rPr>
              <a:t>рассчитывает</a:t>
            </a:r>
            <a:r>
              <a:rPr lang="en-US" sz="1899" dirty="0">
                <a:solidFill>
                  <a:srgbClr val="382A40"/>
                </a:solidFill>
                <a:latin typeface="Arimo"/>
              </a:rPr>
              <a:t> и </a:t>
            </a:r>
            <a:r>
              <a:rPr lang="en-US" sz="1899" dirty="0" err="1">
                <a:solidFill>
                  <a:srgbClr val="382A40"/>
                </a:solidFill>
                <a:latin typeface="Arimo"/>
              </a:rPr>
              <a:t>оплачивает</a:t>
            </a:r>
            <a:r>
              <a:rPr lang="en-US" sz="1899" dirty="0">
                <a:solidFill>
                  <a:srgbClr val="382A40"/>
                </a:solidFill>
                <a:latin typeface="Arimo"/>
              </a:rPr>
              <a:t> </a:t>
            </a:r>
            <a:r>
              <a:rPr lang="en-US" sz="1899" dirty="0" err="1">
                <a:solidFill>
                  <a:srgbClr val="382A40"/>
                </a:solidFill>
                <a:latin typeface="Arimo"/>
              </a:rPr>
              <a:t>листок</a:t>
            </a:r>
            <a:r>
              <a:rPr lang="en-US" sz="1899" dirty="0">
                <a:solidFill>
                  <a:srgbClr val="382A40"/>
                </a:solidFill>
                <a:latin typeface="Arimo"/>
              </a:rPr>
              <a:t> </a:t>
            </a:r>
            <a:r>
              <a:rPr lang="en-US" sz="1899" dirty="0" err="1">
                <a:solidFill>
                  <a:srgbClr val="382A40"/>
                </a:solidFill>
                <a:latin typeface="Arimo"/>
              </a:rPr>
              <a:t>нетрудоспособности</a:t>
            </a:r>
            <a:r>
              <a:rPr lang="en-US" sz="1899" dirty="0">
                <a:solidFill>
                  <a:srgbClr val="382A40"/>
                </a:solidFill>
                <a:latin typeface="Arimo"/>
              </a:rPr>
              <a:t> (</a:t>
            </a:r>
            <a:r>
              <a:rPr lang="en-US" sz="1899">
                <a:solidFill>
                  <a:srgbClr val="382A40"/>
                </a:solidFill>
                <a:latin typeface="Arimo"/>
              </a:rPr>
              <a:t>беременности</a:t>
            </a:r>
            <a:r>
              <a:rPr lang="en-US" sz="1899" dirty="0">
                <a:solidFill>
                  <a:srgbClr val="382A40"/>
                </a:solidFill>
                <a:latin typeface="Arimo"/>
              </a:rPr>
              <a:t> и </a:t>
            </a:r>
            <a:r>
              <a:rPr lang="en-US" sz="1899" dirty="0" err="1">
                <a:solidFill>
                  <a:srgbClr val="382A40"/>
                </a:solidFill>
                <a:latin typeface="Arimo"/>
              </a:rPr>
              <a:t>родов</a:t>
            </a:r>
            <a:r>
              <a:rPr lang="en-US" sz="1899" dirty="0">
                <a:solidFill>
                  <a:srgbClr val="382A40"/>
                </a:solidFill>
                <a:latin typeface="Arimo"/>
              </a:rPr>
              <a:t>) 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89687" y="5492959"/>
            <a:ext cx="2682827" cy="1425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8"/>
              </a:lnSpc>
            </a:pPr>
            <a:r>
              <a:rPr lang="en-US" sz="3598">
                <a:solidFill>
                  <a:srgbClr val="382A40"/>
                </a:solidFill>
                <a:latin typeface="Arimo Bold"/>
              </a:rPr>
              <a:t>Работник </a:t>
            </a:r>
          </a:p>
          <a:p>
            <a:pPr algn="l">
              <a:lnSpc>
                <a:spcPts val="2659"/>
              </a:lnSpc>
            </a:pPr>
            <a:r>
              <a:rPr lang="en-US" sz="1899">
                <a:solidFill>
                  <a:srgbClr val="382A40"/>
                </a:solidFill>
                <a:latin typeface="Arimo"/>
              </a:rPr>
              <a:t>предоставляет листок нетрудоспособности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5689011" y="3035971"/>
            <a:ext cx="1482686" cy="686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4"/>
              </a:lnSpc>
            </a:pPr>
            <a:r>
              <a:rPr lang="en-US" sz="3303">
                <a:solidFill>
                  <a:srgbClr val="1F625A"/>
                </a:solidFill>
                <a:latin typeface="Arimo Bold"/>
              </a:rPr>
              <a:t>ФСЗН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 rot="19761636">
            <a:off x="8815458" y="5717331"/>
            <a:ext cx="7168753" cy="2291492"/>
          </a:xfrm>
          <a:prstGeom prst="round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5" name="TextBox 25"/>
          <p:cNvSpPr txBox="1"/>
          <p:nvPr/>
        </p:nvSpPr>
        <p:spPr>
          <a:xfrm rot="-1806970">
            <a:off x="8247067" y="4310053"/>
            <a:ext cx="4980113" cy="891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8"/>
              </a:lnSpc>
            </a:pPr>
            <a:r>
              <a:rPr lang="en-US" sz="1663" dirty="0">
                <a:solidFill>
                  <a:srgbClr val="934756"/>
                </a:solidFill>
                <a:latin typeface="Arimo Bold"/>
              </a:rPr>
              <a:t>НАПРАВЛЯЕТ ЗАПРОС </a:t>
            </a:r>
            <a:r>
              <a:rPr lang="en-US" sz="1663" dirty="0" err="1">
                <a:solidFill>
                  <a:srgbClr val="382A40"/>
                </a:solidFill>
                <a:latin typeface="Arimo"/>
              </a:rPr>
              <a:t>через</a:t>
            </a:r>
            <a:r>
              <a:rPr lang="en-US" sz="1663" dirty="0">
                <a:solidFill>
                  <a:srgbClr val="382A40"/>
                </a:solidFill>
                <a:latin typeface="Arimo"/>
              </a:rPr>
              <a:t> </a:t>
            </a:r>
            <a:r>
              <a:rPr lang="en-US" sz="1663" dirty="0" err="1">
                <a:solidFill>
                  <a:srgbClr val="382A40"/>
                </a:solidFill>
                <a:latin typeface="Arimo"/>
              </a:rPr>
              <a:t>информационный</a:t>
            </a:r>
            <a:r>
              <a:rPr lang="en-US" sz="1663" dirty="0">
                <a:solidFill>
                  <a:srgbClr val="382A40"/>
                </a:solidFill>
                <a:latin typeface="Arimo"/>
              </a:rPr>
              <a:t> </a:t>
            </a:r>
            <a:r>
              <a:rPr lang="en-US" sz="1663" dirty="0" err="1">
                <a:solidFill>
                  <a:srgbClr val="382A40"/>
                </a:solidFill>
                <a:latin typeface="Arimo"/>
              </a:rPr>
              <a:t>ресурс</a:t>
            </a:r>
            <a:r>
              <a:rPr lang="en-US" sz="1663" dirty="0">
                <a:solidFill>
                  <a:srgbClr val="382A40"/>
                </a:solidFill>
                <a:latin typeface="Arimo"/>
              </a:rPr>
              <a:t> «</a:t>
            </a:r>
            <a:r>
              <a:rPr lang="en-US" sz="1663" dirty="0" err="1">
                <a:solidFill>
                  <a:srgbClr val="382A40"/>
                </a:solidFill>
                <a:latin typeface="Arimo"/>
              </a:rPr>
              <a:t>Личный</a:t>
            </a:r>
            <a:r>
              <a:rPr lang="en-US" sz="1663" dirty="0">
                <a:solidFill>
                  <a:srgbClr val="382A40"/>
                </a:solidFill>
                <a:latin typeface="Arimo"/>
              </a:rPr>
              <a:t> </a:t>
            </a:r>
            <a:r>
              <a:rPr lang="en-US" sz="1663" dirty="0" err="1">
                <a:solidFill>
                  <a:srgbClr val="382A40"/>
                </a:solidFill>
                <a:latin typeface="Arimo"/>
              </a:rPr>
              <a:t>кабинет</a:t>
            </a:r>
            <a:r>
              <a:rPr lang="en-US" sz="1663" dirty="0">
                <a:solidFill>
                  <a:srgbClr val="382A40"/>
                </a:solidFill>
                <a:latin typeface="Arimo"/>
              </a:rPr>
              <a:t> </a:t>
            </a:r>
            <a:r>
              <a:rPr lang="en-US" sz="1663" dirty="0" err="1">
                <a:solidFill>
                  <a:srgbClr val="382A40"/>
                </a:solidFill>
                <a:latin typeface="Arimo"/>
              </a:rPr>
              <a:t>плательщика</a:t>
            </a:r>
            <a:r>
              <a:rPr lang="en-US" sz="1663" dirty="0">
                <a:solidFill>
                  <a:srgbClr val="382A40"/>
                </a:solidFill>
                <a:latin typeface="Arimo"/>
              </a:rPr>
              <a:t> </a:t>
            </a:r>
            <a:r>
              <a:rPr lang="en-US" sz="1663" dirty="0" err="1">
                <a:solidFill>
                  <a:srgbClr val="382A40"/>
                </a:solidFill>
                <a:latin typeface="Arimo"/>
              </a:rPr>
              <a:t>взносов</a:t>
            </a:r>
            <a:r>
              <a:rPr lang="en-US" sz="1663" dirty="0">
                <a:solidFill>
                  <a:srgbClr val="382A40"/>
                </a:solidFill>
                <a:latin typeface="Arimo"/>
              </a:rPr>
              <a:t>»  </a:t>
            </a:r>
            <a:r>
              <a:rPr lang="en-US" sz="1663" dirty="0" err="1">
                <a:solidFill>
                  <a:srgbClr val="382A40"/>
                </a:solidFill>
                <a:latin typeface="Arimo"/>
              </a:rPr>
              <a:t>на</a:t>
            </a:r>
            <a:r>
              <a:rPr lang="en-US" sz="1663" dirty="0">
                <a:solidFill>
                  <a:srgbClr val="382A40"/>
                </a:solidFill>
                <a:latin typeface="Arimo"/>
              </a:rPr>
              <a:t> </a:t>
            </a:r>
            <a:r>
              <a:rPr lang="en-US" sz="1663" dirty="0" err="1">
                <a:solidFill>
                  <a:srgbClr val="382A40"/>
                </a:solidFill>
                <a:latin typeface="Arimo"/>
              </a:rPr>
              <a:t>портале</a:t>
            </a:r>
            <a:r>
              <a:rPr lang="en-US" sz="1663" dirty="0">
                <a:solidFill>
                  <a:srgbClr val="382A40"/>
                </a:solidFill>
                <a:latin typeface="Arimo"/>
              </a:rPr>
              <a:t> </a:t>
            </a:r>
            <a:r>
              <a:rPr lang="en-US" sz="1663" dirty="0" err="1">
                <a:solidFill>
                  <a:srgbClr val="382A40"/>
                </a:solidFill>
                <a:latin typeface="Arimo"/>
              </a:rPr>
              <a:t>Фонда</a:t>
            </a:r>
            <a:r>
              <a:rPr lang="en-US" sz="1663" dirty="0">
                <a:solidFill>
                  <a:srgbClr val="382A40"/>
                </a:solidFill>
                <a:latin typeface="Arimo"/>
              </a:rPr>
              <a:t> </a:t>
            </a:r>
          </a:p>
        </p:txBody>
      </p:sp>
      <p:sp>
        <p:nvSpPr>
          <p:cNvPr id="27" name="TextBox 27"/>
          <p:cNvSpPr txBox="1"/>
          <p:nvPr/>
        </p:nvSpPr>
        <p:spPr>
          <a:xfrm rot="-1797582">
            <a:off x="9097385" y="5821154"/>
            <a:ext cx="6915171" cy="1918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184"/>
              </a:lnSpc>
              <a:spcBef>
                <a:spcPct val="0"/>
              </a:spcBef>
            </a:pPr>
            <a:r>
              <a:rPr lang="en-US" sz="1560" u="none" strike="noStrike">
                <a:solidFill>
                  <a:srgbClr val="934756"/>
                </a:solidFill>
                <a:latin typeface="Arimo Bold"/>
              </a:rPr>
              <a:t>РАССЧИТЫВАЕТ </a:t>
            </a:r>
            <a:r>
              <a:rPr lang="en-US" sz="1560" u="none" strike="noStrike">
                <a:solidFill>
                  <a:srgbClr val="382A40"/>
                </a:solidFill>
                <a:latin typeface="Arimo"/>
              </a:rPr>
              <a:t>и передает:</a:t>
            </a:r>
          </a:p>
          <a:p>
            <a:pPr marL="0" lvl="0" indent="0">
              <a:lnSpc>
                <a:spcPts val="2184"/>
              </a:lnSpc>
              <a:spcBef>
                <a:spcPct val="0"/>
              </a:spcBef>
            </a:pPr>
            <a:r>
              <a:rPr lang="en-US" sz="1560" u="none" strike="noStrike">
                <a:solidFill>
                  <a:srgbClr val="382A40"/>
                </a:solidFill>
                <a:latin typeface="Arimo Bold"/>
              </a:rPr>
              <a:t>СРЕДНЕДНЕВНОЙ ЗАРАБОТОК;</a:t>
            </a:r>
          </a:p>
          <a:p>
            <a:pPr marL="0" lvl="0" indent="0">
              <a:lnSpc>
                <a:spcPts val="2184"/>
              </a:lnSpc>
              <a:spcBef>
                <a:spcPct val="0"/>
              </a:spcBef>
            </a:pPr>
            <a:r>
              <a:rPr lang="en-US" sz="1560" u="none" strike="noStrike">
                <a:solidFill>
                  <a:srgbClr val="382A40"/>
                </a:solidFill>
                <a:latin typeface="Arimo"/>
              </a:rPr>
              <a:t>информацию о </a:t>
            </a:r>
            <a:r>
              <a:rPr lang="en-US" sz="1560" u="none" strike="noStrike">
                <a:solidFill>
                  <a:srgbClr val="382A40"/>
                </a:solidFill>
                <a:latin typeface="Arimo Bold"/>
              </a:rPr>
              <a:t>ПРАВЕ</a:t>
            </a:r>
            <a:r>
              <a:rPr lang="en-US" sz="1560" u="none" strike="noStrike">
                <a:solidFill>
                  <a:srgbClr val="382A40"/>
                </a:solidFill>
                <a:latin typeface="Arimo"/>
              </a:rPr>
              <a:t> на </a:t>
            </a:r>
            <a:r>
              <a:rPr lang="en-US" sz="1560" u="none" strike="noStrike">
                <a:solidFill>
                  <a:srgbClr val="382A40"/>
                </a:solidFill>
                <a:latin typeface="Arimo Bold"/>
              </a:rPr>
              <a:t>МИНИМАЛЬНЫЙ РАЗМЕР ПОСОБИЯ</a:t>
            </a:r>
            <a:r>
              <a:rPr lang="en-US" sz="1560" u="none" strike="noStrike">
                <a:solidFill>
                  <a:srgbClr val="382A40"/>
                </a:solidFill>
                <a:latin typeface="Arimo"/>
              </a:rPr>
              <a:t>;</a:t>
            </a:r>
          </a:p>
          <a:p>
            <a:pPr marL="0" lvl="0" indent="0">
              <a:lnSpc>
                <a:spcPts val="2184"/>
              </a:lnSpc>
              <a:spcBef>
                <a:spcPct val="0"/>
              </a:spcBef>
            </a:pPr>
            <a:r>
              <a:rPr lang="en-US" sz="1560" u="none" strike="noStrike">
                <a:solidFill>
                  <a:srgbClr val="382A40"/>
                </a:solidFill>
                <a:latin typeface="Arimo Bold"/>
              </a:rPr>
              <a:t>РАССЧИТЫВАЕТ</a:t>
            </a:r>
            <a:r>
              <a:rPr lang="en-US" sz="1560" u="none" strike="noStrike">
                <a:solidFill>
                  <a:srgbClr val="382A40"/>
                </a:solidFill>
                <a:latin typeface="Arimo"/>
              </a:rPr>
              <a:t> </a:t>
            </a:r>
            <a:r>
              <a:rPr lang="en-US" sz="1560" u="none" strike="noStrike">
                <a:solidFill>
                  <a:srgbClr val="382A40"/>
                </a:solidFill>
                <a:latin typeface="Arimo Bold"/>
              </a:rPr>
              <a:t>и передает ПЕРИОД уплаты страховых взносов</a:t>
            </a:r>
            <a:r>
              <a:rPr lang="en-US" sz="1560" u="none" strike="noStrike">
                <a:solidFill>
                  <a:srgbClr val="382A40"/>
                </a:solidFill>
                <a:latin typeface="Arimo"/>
              </a:rPr>
              <a:t>;</a:t>
            </a:r>
          </a:p>
          <a:p>
            <a:pPr marL="0" lvl="0" indent="0">
              <a:lnSpc>
                <a:spcPts val="2184"/>
              </a:lnSpc>
              <a:spcBef>
                <a:spcPct val="0"/>
              </a:spcBef>
            </a:pPr>
            <a:r>
              <a:rPr lang="en-US" sz="1560" u="none" strike="noStrike">
                <a:solidFill>
                  <a:srgbClr val="382A40"/>
                </a:solidFill>
                <a:latin typeface="Arimo"/>
              </a:rPr>
              <a:t>в течение 6-ти месяцев </a:t>
            </a:r>
            <a:r>
              <a:rPr lang="en-US" sz="1560" u="none" strike="noStrike">
                <a:solidFill>
                  <a:srgbClr val="382A40"/>
                </a:solidFill>
                <a:latin typeface="Arimo Bold"/>
              </a:rPr>
              <a:t>ПРОИЗВОДИТ ПЕРЕРАСЧЕТ</a:t>
            </a:r>
            <a:r>
              <a:rPr lang="en-US" sz="1560" u="none" strike="noStrike">
                <a:solidFill>
                  <a:srgbClr val="382A40"/>
                </a:solidFill>
                <a:latin typeface="Arimo"/>
              </a:rPr>
              <a:t> </a:t>
            </a:r>
            <a:r>
              <a:rPr lang="en-US" sz="1560" u="none" strike="noStrike">
                <a:solidFill>
                  <a:srgbClr val="382A40"/>
                </a:solidFill>
                <a:latin typeface="Arimo Bold"/>
              </a:rPr>
              <a:t>СРЕДНЕДНЕВНОГО  ЗАРАБОТКА (в случае изменения ДПУ хотя бы одним из работодателей)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194812" y="-5836536"/>
            <a:ext cx="12424497" cy="1242449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630849" y="0"/>
                    <a:pt x="812800" y="181951"/>
                    <a:pt x="812800" y="406400"/>
                  </a:cubicBezTo>
                  <a:cubicBezTo>
                    <a:pt x="812800" y="630849"/>
                    <a:pt x="630849" y="812800"/>
                    <a:pt x="406400" y="812800"/>
                  </a:cubicBezTo>
                  <a:cubicBezTo>
                    <a:pt x="181951" y="812800"/>
                    <a:pt x="0" y="630849"/>
                    <a:pt x="0" y="406400"/>
                  </a:cubicBezTo>
                  <a:cubicBezTo>
                    <a:pt x="0" y="181951"/>
                    <a:pt x="181951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gradFill rotWithShape="1">
              <a:gsLst>
                <a:gs pos="0">
                  <a:srgbClr val="4DBDA9">
                    <a:alpha val="30000"/>
                  </a:srgbClr>
                </a:gs>
                <a:gs pos="100000">
                  <a:srgbClr val="3D949D">
                    <a:alpha val="30000"/>
                  </a:srgbClr>
                </a:gs>
              </a:gsLst>
              <a:lin ang="0"/>
            </a:gradFill>
            <a:ln>
              <a:noFill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996" b="799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7934325" cy="10287000"/>
            <a:chOff x="0" y="0"/>
            <a:chExt cx="10579100" cy="1371600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24306" r="24306"/>
            <a:stretch>
              <a:fillRect/>
            </a:stretch>
          </p:blipFill>
          <p:spPr>
            <a:xfrm>
              <a:off x="0" y="0"/>
              <a:ext cx="10579100" cy="13716000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 rot="-2700000">
            <a:off x="7087605" y="4331946"/>
            <a:ext cx="16683427" cy="7187469"/>
            <a:chOff x="0" y="0"/>
            <a:chExt cx="4393989" cy="189299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93989" cy="1892996"/>
            </a:xfrm>
            <a:custGeom>
              <a:avLst/>
              <a:gdLst/>
              <a:ahLst/>
              <a:cxnLst/>
              <a:rect l="l" t="t" r="r" b="b"/>
              <a:pathLst>
                <a:path w="4393989" h="1892996">
                  <a:moveTo>
                    <a:pt x="0" y="0"/>
                  </a:moveTo>
                  <a:lnTo>
                    <a:pt x="4393989" y="0"/>
                  </a:lnTo>
                  <a:lnTo>
                    <a:pt x="4393989" y="1892996"/>
                  </a:lnTo>
                  <a:lnTo>
                    <a:pt x="0" y="1892996"/>
                  </a:lnTo>
                  <a:close/>
                </a:path>
              </a:pathLst>
            </a:custGeom>
            <a:solidFill>
              <a:srgbClr val="00B2BD">
                <a:alpha val="1961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235326" y="7079316"/>
            <a:ext cx="284175" cy="2841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605225" y="7079316"/>
            <a:ext cx="284175" cy="28417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975125" y="7079316"/>
            <a:ext cx="284175" cy="28417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8692640" y="1151374"/>
            <a:ext cx="7629964" cy="567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44"/>
              </a:lnSpc>
            </a:pPr>
            <a:r>
              <a:rPr lang="en-US" sz="2144">
                <a:solidFill>
                  <a:srgbClr val="44566A"/>
                </a:solidFill>
                <a:latin typeface="Arimo Bold"/>
              </a:rPr>
              <a:t>Фонд социальной защиты населения</a:t>
            </a:r>
          </a:p>
          <a:p>
            <a:pPr algn="r">
              <a:lnSpc>
                <a:spcPts val="1988"/>
              </a:lnSpc>
            </a:pPr>
            <a:r>
              <a:rPr lang="en-US" sz="1744">
                <a:solidFill>
                  <a:srgbClr val="44566A"/>
                </a:solidFill>
                <a:latin typeface="Arimo"/>
              </a:rPr>
              <a:t>Министерства труда и социальной защиты Республики Беларусь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rcRect l="13397" t="17822" r="13628" b="18870"/>
          <a:stretch>
            <a:fillRect/>
          </a:stretch>
        </p:blipFill>
        <p:spPr>
          <a:xfrm>
            <a:off x="16322604" y="1028700"/>
            <a:ext cx="936696" cy="812613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8486114" y="4438967"/>
            <a:ext cx="9420886" cy="26289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48"/>
              </a:lnSpc>
            </a:pPr>
            <a:r>
              <a:rPr lang="ru-RU" sz="2962" spc="-50" dirty="0" smtClean="0">
                <a:solidFill>
                  <a:srgbClr val="1F625A"/>
                </a:solidFill>
                <a:latin typeface="Oswald Bold"/>
              </a:rPr>
              <a:t>Постановление правления Фонда социальной защиты населения «О порядке взаимодействия при назначении пособий по временной нетрудоспособности и по беременности и родам»</a:t>
            </a:r>
            <a:r>
              <a:rPr lang="en-US" sz="2962" spc="-50" dirty="0" smtClean="0">
                <a:solidFill>
                  <a:srgbClr val="1F625A"/>
                </a:solidFill>
                <a:latin typeface="Oswald Bold"/>
              </a:rPr>
              <a:t>.</a:t>
            </a:r>
            <a:endParaRPr lang="en-US" sz="2962" spc="-50" dirty="0">
              <a:solidFill>
                <a:srgbClr val="1F625A"/>
              </a:solidFill>
              <a:latin typeface="Oswald Bold"/>
            </a:endParaRPr>
          </a:p>
          <a:p>
            <a:pPr algn="r">
              <a:lnSpc>
                <a:spcPts val="4148"/>
              </a:lnSpc>
            </a:pPr>
            <a:endParaRPr lang="en-US" sz="2962" spc="-50" dirty="0">
              <a:solidFill>
                <a:srgbClr val="1F625A"/>
              </a:solidFill>
              <a:latin typeface="Oswald Bold"/>
            </a:endParaRPr>
          </a:p>
        </p:txBody>
      </p:sp>
    </p:spTree>
    <p:extLst>
      <p:ext uri="{BB962C8B-B14F-4D97-AF65-F5344CB8AC3E}">
        <p14:creationId xmlns:p14="http://schemas.microsoft.com/office/powerpoint/2010/main" val="365368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897880" y="1913733"/>
            <a:ext cx="6492240" cy="0"/>
          </a:xfrm>
          <a:prstGeom prst="line">
            <a:avLst/>
          </a:prstGeom>
          <a:ln w="47625" cap="flat">
            <a:solidFill>
              <a:srgbClr val="37BEB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 rot="-2700000">
            <a:off x="7278105" y="4560546"/>
            <a:ext cx="16683427" cy="7187469"/>
            <a:chOff x="0" y="0"/>
            <a:chExt cx="4393989" cy="18929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93989" cy="1892996"/>
            </a:xfrm>
            <a:custGeom>
              <a:avLst/>
              <a:gdLst/>
              <a:ahLst/>
              <a:cxnLst/>
              <a:rect l="l" t="t" r="r" b="b"/>
              <a:pathLst>
                <a:path w="4393989" h="1892996">
                  <a:moveTo>
                    <a:pt x="0" y="0"/>
                  </a:moveTo>
                  <a:lnTo>
                    <a:pt x="4393989" y="0"/>
                  </a:lnTo>
                  <a:lnTo>
                    <a:pt x="4393989" y="1892996"/>
                  </a:lnTo>
                  <a:lnTo>
                    <a:pt x="0" y="1892996"/>
                  </a:lnTo>
                  <a:close/>
                </a:path>
              </a:pathLst>
            </a:custGeom>
            <a:solidFill>
              <a:srgbClr val="00B2BD">
                <a:alpha val="1961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31914" y="8974125"/>
            <a:ext cx="284175" cy="2841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01814" y="8974125"/>
            <a:ext cx="284175" cy="2841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71713" y="8974125"/>
            <a:ext cx="284175" cy="284175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3724482" y="2651920"/>
            <a:ext cx="11859439" cy="1281736"/>
            <a:chOff x="0" y="0"/>
            <a:chExt cx="3123474" cy="33757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23474" cy="337577"/>
            </a:xfrm>
            <a:custGeom>
              <a:avLst/>
              <a:gdLst/>
              <a:ahLst/>
              <a:cxnLst/>
              <a:rect l="l" t="t" r="r" b="b"/>
              <a:pathLst>
                <a:path w="3123474" h="337577">
                  <a:moveTo>
                    <a:pt x="2920274" y="0"/>
                  </a:moveTo>
                  <a:lnTo>
                    <a:pt x="0" y="0"/>
                  </a:lnTo>
                  <a:lnTo>
                    <a:pt x="0" y="337577"/>
                  </a:lnTo>
                  <a:lnTo>
                    <a:pt x="2920274" y="337577"/>
                  </a:lnTo>
                  <a:lnTo>
                    <a:pt x="3123474" y="168788"/>
                  </a:lnTo>
                  <a:lnTo>
                    <a:pt x="2920274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>
              <a:solidFill>
                <a:srgbClr val="1F625A"/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6985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722158" y="2651920"/>
            <a:ext cx="1491475" cy="1281736"/>
            <a:chOff x="0" y="0"/>
            <a:chExt cx="812800" cy="698500"/>
          </a:xfrm>
        </p:grpSpPr>
        <p:sp>
          <p:nvSpPr>
            <p:cNvPr id="22" name="Freeform 22"/>
            <p:cNvSpPr/>
            <p:nvPr/>
          </p:nvSpPr>
          <p:spPr>
            <a:xfrm>
              <a:off x="7974" y="0"/>
              <a:ext cx="796852" cy="698500"/>
            </a:xfrm>
            <a:custGeom>
              <a:avLst/>
              <a:gdLst/>
              <a:ahLst/>
              <a:cxnLst/>
              <a:rect l="l" t="t" r="r" b="b"/>
              <a:pathLst>
                <a:path w="796852" h="698500">
                  <a:moveTo>
                    <a:pt x="783943" y="385143"/>
                  </a:moveTo>
                  <a:lnTo>
                    <a:pt x="622509" y="662607"/>
                  </a:lnTo>
                  <a:cubicBezTo>
                    <a:pt x="609580" y="684829"/>
                    <a:pt x="585810" y="698500"/>
                    <a:pt x="560100" y="698500"/>
                  </a:cubicBezTo>
                  <a:lnTo>
                    <a:pt x="236752" y="698500"/>
                  </a:lnTo>
                  <a:cubicBezTo>
                    <a:pt x="211042" y="698500"/>
                    <a:pt x="187272" y="684829"/>
                    <a:pt x="174343" y="662607"/>
                  </a:cubicBezTo>
                  <a:lnTo>
                    <a:pt x="12909" y="385143"/>
                  </a:lnTo>
                  <a:cubicBezTo>
                    <a:pt x="0" y="362955"/>
                    <a:pt x="0" y="335545"/>
                    <a:pt x="12909" y="313357"/>
                  </a:cubicBezTo>
                  <a:lnTo>
                    <a:pt x="174343" y="35893"/>
                  </a:lnTo>
                  <a:cubicBezTo>
                    <a:pt x="187272" y="13671"/>
                    <a:pt x="211042" y="0"/>
                    <a:pt x="236752" y="0"/>
                  </a:cubicBezTo>
                  <a:lnTo>
                    <a:pt x="560100" y="0"/>
                  </a:lnTo>
                  <a:cubicBezTo>
                    <a:pt x="585810" y="0"/>
                    <a:pt x="609580" y="13671"/>
                    <a:pt x="622509" y="35893"/>
                  </a:cubicBezTo>
                  <a:lnTo>
                    <a:pt x="783943" y="313357"/>
                  </a:lnTo>
                  <a:cubicBezTo>
                    <a:pt x="796852" y="335545"/>
                    <a:pt x="796852" y="362955"/>
                    <a:pt x="783943" y="385143"/>
                  </a:cubicBezTo>
                  <a:close/>
                </a:path>
              </a:pathLst>
            </a:custGeom>
            <a:solidFill>
              <a:srgbClr val="37BEB0"/>
            </a:solidFill>
            <a:ln w="152400">
              <a:solidFill>
                <a:srgbClr val="1F625A"/>
              </a:solidFill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2755702" y="633426"/>
            <a:ext cx="12776597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7127"/>
              </a:lnSpc>
              <a:spcBef>
                <a:spcPct val="0"/>
              </a:spcBef>
            </a:pPr>
            <a:r>
              <a:rPr lang="ru-RU" sz="6000" b="1" dirty="0">
                <a:solidFill>
                  <a:srgbClr val="007076"/>
                </a:solidFill>
                <a:latin typeface="Oswald Bold"/>
              </a:rPr>
              <a:t>Э</a:t>
            </a:r>
            <a:r>
              <a:rPr lang="ru-RU" sz="6000" dirty="0">
                <a:solidFill>
                  <a:srgbClr val="007076"/>
                </a:solidFill>
                <a:latin typeface="Oswald Bold"/>
              </a:rPr>
              <a:t>тапы взаимодействия</a:t>
            </a:r>
            <a:endParaRPr lang="en-US" sz="6000" dirty="0">
              <a:solidFill>
                <a:srgbClr val="007076"/>
              </a:solidFill>
              <a:latin typeface="Oswald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2887827" y="2854132"/>
            <a:ext cx="1123979" cy="87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2"/>
              </a:lnSpc>
            </a:pPr>
            <a:r>
              <a:rPr lang="en-US" sz="5779" spc="-277">
                <a:solidFill>
                  <a:srgbClr val="FFFFFF"/>
                </a:solidFill>
                <a:latin typeface="Open Sans Bold"/>
              </a:rPr>
              <a:t>1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099970" y="4382709"/>
            <a:ext cx="1123979" cy="87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2"/>
              </a:lnSpc>
            </a:pPr>
            <a:r>
              <a:rPr lang="en-US" sz="5779" spc="-277">
                <a:solidFill>
                  <a:srgbClr val="FFFFFF"/>
                </a:solidFill>
                <a:latin typeface="Open Sans Bold"/>
              </a:rPr>
              <a:t>2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85800" y="4686300"/>
            <a:ext cx="15258725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mo"/>
              </a:rPr>
              <a:t>Информация направляется:</a:t>
            </a:r>
          </a:p>
          <a:p>
            <a:r>
              <a:rPr lang="ru-RU" sz="2400" b="1" dirty="0">
                <a:latin typeface="Arimo"/>
              </a:rPr>
              <a:t>файловым </a:t>
            </a:r>
            <a:r>
              <a:rPr lang="ru-RU" sz="2400" b="1" dirty="0" smtClean="0">
                <a:latin typeface="Arimo"/>
              </a:rPr>
              <a:t>обменом </a:t>
            </a:r>
            <a:r>
              <a:rPr lang="ru-RU" sz="1900" spc="-277" dirty="0" smtClean="0">
                <a:latin typeface="Open Sans Bold"/>
              </a:rPr>
              <a:t> «</a:t>
            </a:r>
            <a:r>
              <a:rPr lang="ru-RU" sz="2400" b="1" dirty="0" smtClean="0">
                <a:latin typeface="Arimo"/>
              </a:rPr>
              <a:t>Система - система»;</a:t>
            </a:r>
          </a:p>
          <a:p>
            <a:r>
              <a:rPr lang="ru-RU" sz="2400" b="1" dirty="0" smtClean="0">
                <a:latin typeface="Arimo"/>
              </a:rPr>
              <a:t>через «Личный кабинет  плательщика взносов»;</a:t>
            </a:r>
          </a:p>
          <a:p>
            <a:r>
              <a:rPr lang="ru-RU" sz="2400" b="1" dirty="0" smtClean="0">
                <a:latin typeface="Arimo"/>
              </a:rPr>
              <a:t>через программу «Ввод ДПУ»</a:t>
            </a:r>
          </a:p>
          <a:p>
            <a:endParaRPr lang="ru-RU" sz="2400" b="1" dirty="0">
              <a:solidFill>
                <a:srgbClr val="000000"/>
              </a:solidFill>
              <a:latin typeface="Arimo"/>
            </a:endParaRPr>
          </a:p>
          <a:p>
            <a:r>
              <a:rPr lang="ru-RU" sz="3000" i="1" spc="-277" dirty="0" smtClean="0">
                <a:solidFill>
                  <a:srgbClr val="C00000"/>
                </a:solidFill>
                <a:latin typeface="Open Sans Bold"/>
              </a:rPr>
              <a:t>ВАЖНО!  При поступлении данных обрабатывается каждая запись отдельно и ответ направляется по каждому работнику по мере обработки данных.</a:t>
            </a:r>
            <a:endParaRPr lang="en-US" sz="3000" i="1" spc="-277" dirty="0">
              <a:solidFill>
                <a:srgbClr val="C00000"/>
              </a:solidFill>
              <a:latin typeface="Open Sans Bold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2869748" y="7660395"/>
            <a:ext cx="1123979" cy="797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7"/>
              </a:lnSpc>
            </a:pPr>
            <a:r>
              <a:rPr lang="en-US" sz="5314" spc="-255" dirty="0">
                <a:solidFill>
                  <a:srgbClr val="FFFFFF"/>
                </a:solidFill>
                <a:latin typeface="Open Sans Bold"/>
              </a:rPr>
              <a:t>4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372393" y="2924319"/>
            <a:ext cx="10697787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ru-RU" sz="3000" b="1" dirty="0" smtClean="0">
                <a:solidFill>
                  <a:srgbClr val="000000"/>
                </a:solidFill>
                <a:latin typeface="Arimo"/>
              </a:rPr>
              <a:t>Подача запроса на портал Фонда через «Личный кабинет плательщика </a:t>
            </a:r>
            <a:r>
              <a:rPr lang="ru-RU" sz="3000" b="1" dirty="0" smtClean="0">
                <a:latin typeface="Arimo"/>
              </a:rPr>
              <a:t>взносов</a:t>
            </a:r>
            <a:r>
              <a:rPr lang="ru-RU" sz="3000" b="1" dirty="0" smtClean="0">
                <a:solidFill>
                  <a:srgbClr val="000000"/>
                </a:solidFill>
                <a:latin typeface="Arimo"/>
              </a:rPr>
              <a:t>» о среднедневном заработке</a:t>
            </a:r>
            <a:endParaRPr lang="ru-RU" sz="3000" b="1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2659"/>
              </a:lnSpc>
              <a:spcBef>
                <a:spcPct val="0"/>
              </a:spcBef>
            </a:pPr>
            <a:endParaRPr lang="ru-RU" sz="1899" dirty="0" smtClean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2659"/>
              </a:lnSpc>
              <a:spcBef>
                <a:spcPct val="0"/>
              </a:spcBef>
            </a:pPr>
            <a:endParaRPr lang="en-US" sz="1899" dirty="0">
              <a:solidFill>
                <a:srgbClr val="000000"/>
              </a:solidFill>
              <a:latin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88584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1742</Words>
  <Application>Microsoft Office PowerPoint</Application>
  <PresentationFormat>Произвольный</PresentationFormat>
  <Paragraphs>260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7" baseType="lpstr">
      <vt:lpstr>Arial</vt:lpstr>
      <vt:lpstr>Calibri</vt:lpstr>
      <vt:lpstr>Arimo</vt:lpstr>
      <vt:lpstr>Noto Serif Bold Italics</vt:lpstr>
      <vt:lpstr>Oswald</vt:lpstr>
      <vt:lpstr>Wingdings</vt:lpstr>
      <vt:lpstr>Noto Serif Italics</vt:lpstr>
      <vt:lpstr>Arial Narrow</vt:lpstr>
      <vt:lpstr>Noto Serif</vt:lpstr>
      <vt:lpstr>Oswald Bold</vt:lpstr>
      <vt:lpstr>Noto Serif Bold</vt:lpstr>
      <vt:lpstr>Open Sans Bold</vt:lpstr>
      <vt:lpstr>Arimo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Purple And Green Modern Professional Organizational Structure In Business Presentation</dc:title>
  <dc:creator>Олешкевич Елена Николаевна</dc:creator>
  <cp:lastModifiedBy>Карари Светлана Анатольевна</cp:lastModifiedBy>
  <cp:revision>13</cp:revision>
  <cp:lastPrinted>2023-10-18T15:58:08Z</cp:lastPrinted>
  <dcterms:created xsi:type="dcterms:W3CDTF">2006-08-16T00:00:00Z</dcterms:created>
  <dcterms:modified xsi:type="dcterms:W3CDTF">2023-10-18T16:03:05Z</dcterms:modified>
  <dc:identifier>DAFq75XMwfA</dc:identifier>
</cp:coreProperties>
</file>